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1" r:id="rId4"/>
    <p:sldMasterId id="2147483802" r:id="rId5"/>
    <p:sldMasterId id="214748380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Roboto Thin"/>
      <p:regular r:id="rId64"/>
      <p:bold r:id="rId65"/>
      <p:italic r:id="rId66"/>
      <p:boldItalic r:id="rId67"/>
    </p:embeddedFont>
    <p:embeddedFont>
      <p:font typeface="Roboto Medium"/>
      <p:regular r:id="rId68"/>
      <p:bold r:id="rId69"/>
      <p:italic r:id="rId70"/>
      <p:boldItalic r:id="rId71"/>
    </p:embeddedFont>
    <p:embeddedFont>
      <p:font typeface="Roboto"/>
      <p:regular r:id="rId72"/>
      <p:bold r:id="rId73"/>
      <p:italic r:id="rId74"/>
      <p:boldItalic r:id="rId75"/>
    </p:embeddedFont>
    <p:embeddedFont>
      <p:font typeface="Playfair Display"/>
      <p:regular r:id="rId76"/>
      <p:bold r:id="rId77"/>
      <p:italic r:id="rId78"/>
      <p:boldItalic r:id="rId79"/>
    </p:embeddedFont>
    <p:embeddedFont>
      <p:font typeface="Inconsolata"/>
      <p:regular r:id="rId80"/>
      <p:bold r:id="rId81"/>
    </p:embeddedFont>
    <p:embeddedFont>
      <p:font typeface="Roboto Light"/>
      <p:regular r:id="rId82"/>
      <p:bold r:id="rId83"/>
      <p:italic r:id="rId84"/>
      <p:boldItalic r:id="rId85"/>
    </p:embeddedFont>
    <p:embeddedFont>
      <p:font typeface="Oswald"/>
      <p:regular r:id="rId86"/>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DEF5AF-4A84-4934-98FE-6FAF9F943309}">
  <a:tblStyle styleId="{0EDEF5AF-4A84-4934-98FE-6FAF9F9433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Light-italic.fntdata"/><Relationship Id="rId83" Type="http://schemas.openxmlformats.org/officeDocument/2006/relationships/font" Target="fonts/RobotoLight-bold.fntdata"/><Relationship Id="rId42" Type="http://schemas.openxmlformats.org/officeDocument/2006/relationships/slide" Target="slides/slide35.xml"/><Relationship Id="rId86" Type="http://schemas.openxmlformats.org/officeDocument/2006/relationships/font" Target="fonts/Oswald-regular.fntdata"/><Relationship Id="rId41" Type="http://schemas.openxmlformats.org/officeDocument/2006/relationships/slide" Target="slides/slide34.xml"/><Relationship Id="rId85" Type="http://schemas.openxmlformats.org/officeDocument/2006/relationships/font" Target="fonts/RobotoLight-boldItalic.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Oswald-bold.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Inconsolata-regular.fntdata"/><Relationship Id="rId82" Type="http://schemas.openxmlformats.org/officeDocument/2006/relationships/font" Target="fonts/RobotoLight-regular.fntdata"/><Relationship Id="rId81" Type="http://schemas.openxmlformats.org/officeDocument/2006/relationships/font" Target="fonts/Inconsolata-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4.xml"/><Relationship Id="rId75" Type="http://schemas.openxmlformats.org/officeDocument/2006/relationships/font" Target="fonts/Roboto-boldItalic.fntdata"/><Relationship Id="rId30" Type="http://schemas.openxmlformats.org/officeDocument/2006/relationships/slide" Target="slides/slide23.xml"/><Relationship Id="rId74" Type="http://schemas.openxmlformats.org/officeDocument/2006/relationships/font" Target="fonts/Roboto-italic.fntdata"/><Relationship Id="rId33" Type="http://schemas.openxmlformats.org/officeDocument/2006/relationships/slide" Target="slides/slide26.xml"/><Relationship Id="rId77" Type="http://schemas.openxmlformats.org/officeDocument/2006/relationships/font" Target="fonts/PlayfairDisplay-bold.fntdata"/><Relationship Id="rId32" Type="http://schemas.openxmlformats.org/officeDocument/2006/relationships/slide" Target="slides/slide25.xml"/><Relationship Id="rId76" Type="http://schemas.openxmlformats.org/officeDocument/2006/relationships/font" Target="fonts/PlayfairDisplay-regular.fntdata"/><Relationship Id="rId35" Type="http://schemas.openxmlformats.org/officeDocument/2006/relationships/slide" Target="slides/slide28.xml"/><Relationship Id="rId79" Type="http://schemas.openxmlformats.org/officeDocument/2006/relationships/font" Target="fonts/PlayfairDisplay-boldItalic.fntdata"/><Relationship Id="rId34" Type="http://schemas.openxmlformats.org/officeDocument/2006/relationships/slide" Target="slides/slide27.xml"/><Relationship Id="rId78" Type="http://schemas.openxmlformats.org/officeDocument/2006/relationships/font" Target="fonts/PlayfairDisplay-italic.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Thin-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obotoThin-italic.fntdata"/><Relationship Id="rId21" Type="http://schemas.openxmlformats.org/officeDocument/2006/relationships/slide" Target="slides/slide14.xml"/><Relationship Id="rId65" Type="http://schemas.openxmlformats.org/officeDocument/2006/relationships/font" Target="fonts/RobotoThin-bold.fntdata"/><Relationship Id="rId24" Type="http://schemas.openxmlformats.org/officeDocument/2006/relationships/slide" Target="slides/slide17.xml"/><Relationship Id="rId68" Type="http://schemas.openxmlformats.org/officeDocument/2006/relationships/font" Target="fonts/RobotoMedium-regular.fntdata"/><Relationship Id="rId23" Type="http://schemas.openxmlformats.org/officeDocument/2006/relationships/slide" Target="slides/slide16.xml"/><Relationship Id="rId67" Type="http://schemas.openxmlformats.org/officeDocument/2006/relationships/font" Target="fonts/RobotoThin-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2750493-The-Corner-RESET-Animation"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4" name="Shape 3044"/>
        <p:cNvGrpSpPr/>
        <p:nvPr/>
      </p:nvGrpSpPr>
      <p:grpSpPr>
        <a:xfrm>
          <a:off x="0" y="0"/>
          <a:ext cx="0" cy="0"/>
          <a:chOff x="0" y="0"/>
          <a:chExt cx="0" cy="0"/>
        </a:xfrm>
      </p:grpSpPr>
      <p:sp>
        <p:nvSpPr>
          <p:cNvPr id="3045" name="Google Shape;3045;g4789b2c7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6" name="Google Shape;3046;g4789b2c7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g97aa3ee03a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1" name="Google Shape;3171;g97aa3ee03a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1" name="Shape 3181"/>
        <p:cNvGrpSpPr/>
        <p:nvPr/>
      </p:nvGrpSpPr>
      <p:grpSpPr>
        <a:xfrm>
          <a:off x="0" y="0"/>
          <a:ext cx="0" cy="0"/>
          <a:chOff x="0" y="0"/>
          <a:chExt cx="0" cy="0"/>
        </a:xfrm>
      </p:grpSpPr>
      <p:sp>
        <p:nvSpPr>
          <p:cNvPr id="3182" name="Google Shape;3182;g710577ca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3" name="Google Shape;3183;g710577ca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shutterstock_1032637258</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0" name="Shape 3200"/>
        <p:cNvGrpSpPr/>
        <p:nvPr/>
      </p:nvGrpSpPr>
      <p:grpSpPr>
        <a:xfrm>
          <a:off x="0" y="0"/>
          <a:ext cx="0" cy="0"/>
          <a:chOff x="0" y="0"/>
          <a:chExt cx="0" cy="0"/>
        </a:xfrm>
      </p:grpSpPr>
      <p:sp>
        <p:nvSpPr>
          <p:cNvPr id="3201" name="Google Shape;3201;g97aa3ee03a_0_3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2" name="Google Shape;3202;g97aa3ee03a_0_3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6" name="Shape 3206"/>
        <p:cNvGrpSpPr/>
        <p:nvPr/>
      </p:nvGrpSpPr>
      <p:grpSpPr>
        <a:xfrm>
          <a:off x="0" y="0"/>
          <a:ext cx="0" cy="0"/>
          <a:chOff x="0" y="0"/>
          <a:chExt cx="0" cy="0"/>
        </a:xfrm>
      </p:grpSpPr>
      <p:sp>
        <p:nvSpPr>
          <p:cNvPr id="3207" name="Google Shape;3207;g97aa3ee03a_0_3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8" name="Google Shape;3208;g97aa3ee03a_0_3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g80f7e6291e_0_3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4" name="Google Shape;3214;g80f7e6291e_0_3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hutterstock_176521037 and shutterstock_160163327.eps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g710577ca3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5" name="Google Shape;3225;g710577ca3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shutterstock_792833623</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80f7e6291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8" name="Google Shape;3238;g80f7e6291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AdobeStock_41735567, shutterstock_1214853796, shutterstock_1580200669</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g710577ca33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2" name="Google Shape;3272;g710577ca33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5" name="Shape 3295"/>
        <p:cNvGrpSpPr/>
        <p:nvPr/>
      </p:nvGrpSpPr>
      <p:grpSpPr>
        <a:xfrm>
          <a:off x="0" y="0"/>
          <a:ext cx="0" cy="0"/>
          <a:chOff x="0" y="0"/>
          <a:chExt cx="0" cy="0"/>
        </a:xfrm>
      </p:grpSpPr>
      <p:sp>
        <p:nvSpPr>
          <p:cNvPr id="3296" name="Google Shape;3296;g80f7e6291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7" name="Google Shape;3297;g80f7e6291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9" name="Shape 3329"/>
        <p:cNvGrpSpPr/>
        <p:nvPr/>
      </p:nvGrpSpPr>
      <p:grpSpPr>
        <a:xfrm>
          <a:off x="0" y="0"/>
          <a:ext cx="0" cy="0"/>
          <a:chOff x="0" y="0"/>
          <a:chExt cx="0" cy="0"/>
        </a:xfrm>
      </p:grpSpPr>
      <p:sp>
        <p:nvSpPr>
          <p:cNvPr id="3330" name="Google Shape;3330;g80f7e6291e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1" name="Google Shape;3331;g80f7e6291e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g7101338e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2" name="Google Shape;3052;g7101338e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shutterstock_1214853796</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8" name="Shape 3358"/>
        <p:cNvGrpSpPr/>
        <p:nvPr/>
      </p:nvGrpSpPr>
      <p:grpSpPr>
        <a:xfrm>
          <a:off x="0" y="0"/>
          <a:ext cx="0" cy="0"/>
          <a:chOff x="0" y="0"/>
          <a:chExt cx="0" cy="0"/>
        </a:xfrm>
      </p:grpSpPr>
      <p:sp>
        <p:nvSpPr>
          <p:cNvPr id="3359" name="Google Shape;3359;g7f00b5d77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0" name="Google Shape;3360;g7f00b5d77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g80f7e6291e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2" name="Google Shape;3372;g80f7e6291e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g7f00b5d77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2" name="Google Shape;3402;g7f00b5d77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2" name="Shape 3412"/>
        <p:cNvGrpSpPr/>
        <p:nvPr/>
      </p:nvGrpSpPr>
      <p:grpSpPr>
        <a:xfrm>
          <a:off x="0" y="0"/>
          <a:ext cx="0" cy="0"/>
          <a:chOff x="0" y="0"/>
          <a:chExt cx="0" cy="0"/>
        </a:xfrm>
      </p:grpSpPr>
      <p:sp>
        <p:nvSpPr>
          <p:cNvPr id="3413" name="Google Shape;3413;g80f7e6291e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4" name="Google Shape;3414;g80f7e6291e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5" name="Shape 3445"/>
        <p:cNvGrpSpPr/>
        <p:nvPr/>
      </p:nvGrpSpPr>
      <p:grpSpPr>
        <a:xfrm>
          <a:off x="0" y="0"/>
          <a:ext cx="0" cy="0"/>
          <a:chOff x="0" y="0"/>
          <a:chExt cx="0" cy="0"/>
        </a:xfrm>
      </p:grpSpPr>
      <p:sp>
        <p:nvSpPr>
          <p:cNvPr id="3446" name="Google Shape;3446;g7f00b5d77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7" name="Google Shape;3447;g7f00b5d77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7" name="Shape 3457"/>
        <p:cNvGrpSpPr/>
        <p:nvPr/>
      </p:nvGrpSpPr>
      <p:grpSpPr>
        <a:xfrm>
          <a:off x="0" y="0"/>
          <a:ext cx="0" cy="0"/>
          <a:chOff x="0" y="0"/>
          <a:chExt cx="0" cy="0"/>
        </a:xfrm>
      </p:grpSpPr>
      <p:sp>
        <p:nvSpPr>
          <p:cNvPr id="3458" name="Google Shape;3458;g80f7e6291e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9" name="Google Shape;3459;g80f7e6291e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8" name="Shape 3488"/>
        <p:cNvGrpSpPr/>
        <p:nvPr/>
      </p:nvGrpSpPr>
      <p:grpSpPr>
        <a:xfrm>
          <a:off x="0" y="0"/>
          <a:ext cx="0" cy="0"/>
          <a:chOff x="0" y="0"/>
          <a:chExt cx="0" cy="0"/>
        </a:xfrm>
      </p:grpSpPr>
      <p:sp>
        <p:nvSpPr>
          <p:cNvPr id="3489" name="Google Shape;3489;g7f00b5d77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0" name="Google Shape;3490;g7f00b5d77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0" name="Shape 3500"/>
        <p:cNvGrpSpPr/>
        <p:nvPr/>
      </p:nvGrpSpPr>
      <p:grpSpPr>
        <a:xfrm>
          <a:off x="0" y="0"/>
          <a:ext cx="0" cy="0"/>
          <a:chOff x="0" y="0"/>
          <a:chExt cx="0" cy="0"/>
        </a:xfrm>
      </p:grpSpPr>
      <p:sp>
        <p:nvSpPr>
          <p:cNvPr id="3501" name="Google Shape;3501;g80f7e6291e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2" name="Google Shape;3502;g80f7e6291e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0" name="Shape 3530"/>
        <p:cNvGrpSpPr/>
        <p:nvPr/>
      </p:nvGrpSpPr>
      <p:grpSpPr>
        <a:xfrm>
          <a:off x="0" y="0"/>
          <a:ext cx="0" cy="0"/>
          <a:chOff x="0" y="0"/>
          <a:chExt cx="0" cy="0"/>
        </a:xfrm>
      </p:grpSpPr>
      <p:sp>
        <p:nvSpPr>
          <p:cNvPr id="3531" name="Google Shape;3531;g7f00b5d778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2" name="Google Shape;3532;g7f00b5d778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4" name="Google Shape;3544;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8" name="Shape 3068"/>
        <p:cNvGrpSpPr/>
        <p:nvPr/>
      </p:nvGrpSpPr>
      <p:grpSpPr>
        <a:xfrm>
          <a:off x="0" y="0"/>
          <a:ext cx="0" cy="0"/>
          <a:chOff x="0" y="0"/>
          <a:chExt cx="0" cy="0"/>
        </a:xfrm>
      </p:grpSpPr>
      <p:sp>
        <p:nvSpPr>
          <p:cNvPr id="3069" name="Google Shape;3069;g80f7e6291e_0_3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0" name="Google Shape;3070;g80f7e6291e_0_3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8" name="Shape 3548"/>
        <p:cNvGrpSpPr/>
        <p:nvPr/>
      </p:nvGrpSpPr>
      <p:grpSpPr>
        <a:xfrm>
          <a:off x="0" y="0"/>
          <a:ext cx="0" cy="0"/>
          <a:chOff x="0" y="0"/>
          <a:chExt cx="0" cy="0"/>
        </a:xfrm>
      </p:grpSpPr>
      <p:sp>
        <p:nvSpPr>
          <p:cNvPr id="3549" name="Google Shape;3549;g97aa3ee03a_0_3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0" name="Google Shape;3550;g97aa3ee03a_0_3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7" name="Shape 3557"/>
        <p:cNvGrpSpPr/>
        <p:nvPr/>
      </p:nvGrpSpPr>
      <p:grpSpPr>
        <a:xfrm>
          <a:off x="0" y="0"/>
          <a:ext cx="0" cy="0"/>
          <a:chOff x="0" y="0"/>
          <a:chExt cx="0" cy="0"/>
        </a:xfrm>
      </p:grpSpPr>
      <p:sp>
        <p:nvSpPr>
          <p:cNvPr id="3558" name="Google Shape;3558;g7f00b5d778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9" name="Google Shape;3559;g7f00b5d778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4" name="Shape 3564"/>
        <p:cNvGrpSpPr/>
        <p:nvPr/>
      </p:nvGrpSpPr>
      <p:grpSpPr>
        <a:xfrm>
          <a:off x="0" y="0"/>
          <a:ext cx="0" cy="0"/>
          <a:chOff x="0" y="0"/>
          <a:chExt cx="0" cy="0"/>
        </a:xfrm>
      </p:grpSpPr>
      <p:sp>
        <p:nvSpPr>
          <p:cNvPr id="3565" name="Google Shape;3565;g80f7e6291e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6" name="Google Shape;3566;g80f7e6291e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g80f7e6291e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9" name="Google Shape;3579;g80f7e6291e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g80f7e6291e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80f7e6291e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0" name="Shape 3590"/>
        <p:cNvGrpSpPr/>
        <p:nvPr/>
      </p:nvGrpSpPr>
      <p:grpSpPr>
        <a:xfrm>
          <a:off x="0" y="0"/>
          <a:ext cx="0" cy="0"/>
          <a:chOff x="0" y="0"/>
          <a:chExt cx="0" cy="0"/>
        </a:xfrm>
      </p:grpSpPr>
      <p:sp>
        <p:nvSpPr>
          <p:cNvPr id="3591" name="Google Shape;3591;g80f7e6291e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2" name="Google Shape;3592;g80f7e6291e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5" name="Shape 3595"/>
        <p:cNvGrpSpPr/>
        <p:nvPr/>
      </p:nvGrpSpPr>
      <p:grpSpPr>
        <a:xfrm>
          <a:off x="0" y="0"/>
          <a:ext cx="0" cy="0"/>
          <a:chOff x="0" y="0"/>
          <a:chExt cx="0" cy="0"/>
        </a:xfrm>
      </p:grpSpPr>
      <p:sp>
        <p:nvSpPr>
          <p:cNvPr id="3596" name="Google Shape;3596;g7101338e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7" name="Google Shape;3597;g7101338e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2" name="Shape 3602"/>
        <p:cNvGrpSpPr/>
        <p:nvPr/>
      </p:nvGrpSpPr>
      <p:grpSpPr>
        <a:xfrm>
          <a:off x="0" y="0"/>
          <a:ext cx="0" cy="0"/>
          <a:chOff x="0" y="0"/>
          <a:chExt cx="0" cy="0"/>
        </a:xfrm>
      </p:grpSpPr>
      <p:sp>
        <p:nvSpPr>
          <p:cNvPr id="3603" name="Google Shape;3603;g70f8ef5b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4" name="Google Shape;3604;g70f8ef5b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g70f8ef5b9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0" name="Google Shape;3610;g70f8ef5b9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https://dribbble.com/shots/2750493-The-Corner-RESET-Animation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0" name="Shape 3620"/>
        <p:cNvGrpSpPr/>
        <p:nvPr/>
      </p:nvGrpSpPr>
      <p:grpSpPr>
        <a:xfrm>
          <a:off x="0" y="0"/>
          <a:ext cx="0" cy="0"/>
          <a:chOff x="0" y="0"/>
          <a:chExt cx="0" cy="0"/>
        </a:xfrm>
      </p:grpSpPr>
      <p:sp>
        <p:nvSpPr>
          <p:cNvPr id="3621" name="Google Shape;3621;g7f00b5d778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7f00b5d778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shutterstock_1083618569</a:t>
            </a:r>
            <a:endParaRPr i="1" sz="900">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g97aa3ee03a_0_2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9" name="Google Shape;3089;g97aa3ee03a_0_2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shutterstock_1085385533</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8" name="Shape 3628"/>
        <p:cNvGrpSpPr/>
        <p:nvPr/>
      </p:nvGrpSpPr>
      <p:grpSpPr>
        <a:xfrm>
          <a:off x="0" y="0"/>
          <a:ext cx="0" cy="0"/>
          <a:chOff x="0" y="0"/>
          <a:chExt cx="0" cy="0"/>
        </a:xfrm>
      </p:grpSpPr>
      <p:sp>
        <p:nvSpPr>
          <p:cNvPr id="3629" name="Google Shape;3629;g70f8ef5b9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0" name="Google Shape;3630;g70f8ef5b9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Firewall: shutterstock_1214853796 Cloud: AdobeStock_184417876</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0" name="Shape 3650"/>
        <p:cNvGrpSpPr/>
        <p:nvPr/>
      </p:nvGrpSpPr>
      <p:grpSpPr>
        <a:xfrm>
          <a:off x="0" y="0"/>
          <a:ext cx="0" cy="0"/>
          <a:chOff x="0" y="0"/>
          <a:chExt cx="0" cy="0"/>
        </a:xfrm>
      </p:grpSpPr>
      <p:sp>
        <p:nvSpPr>
          <p:cNvPr id="3651" name="Google Shape;3651;g70f8ef5b9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2" name="Google Shape;3652;g70f8ef5b9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g70f8ef5b9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70f8ef5b9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Shutterstock_176521037 and </a:t>
            </a:r>
            <a:r>
              <a:rPr lang="en"/>
              <a:t>S</a:t>
            </a:r>
            <a:r>
              <a:rPr lang="en"/>
              <a:t>hutterstock_1126498814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0" name="Shape 3680"/>
        <p:cNvGrpSpPr/>
        <p:nvPr/>
      </p:nvGrpSpPr>
      <p:grpSpPr>
        <a:xfrm>
          <a:off x="0" y="0"/>
          <a:ext cx="0" cy="0"/>
          <a:chOff x="0" y="0"/>
          <a:chExt cx="0" cy="0"/>
        </a:xfrm>
      </p:grpSpPr>
      <p:sp>
        <p:nvSpPr>
          <p:cNvPr id="3681" name="Google Shape;3681;g70f8ef5b9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2" name="Google Shape;3682;g70f8ef5b9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3" name="Shape 3693"/>
        <p:cNvGrpSpPr/>
        <p:nvPr/>
      </p:nvGrpSpPr>
      <p:grpSpPr>
        <a:xfrm>
          <a:off x="0" y="0"/>
          <a:ext cx="0" cy="0"/>
          <a:chOff x="0" y="0"/>
          <a:chExt cx="0" cy="0"/>
        </a:xfrm>
      </p:grpSpPr>
      <p:sp>
        <p:nvSpPr>
          <p:cNvPr id="3694" name="Google Shape;3694;g70f8ef5b9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5" name="Google Shape;3695;g70f8ef5b9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9" name="Shape 3699"/>
        <p:cNvGrpSpPr/>
        <p:nvPr/>
      </p:nvGrpSpPr>
      <p:grpSpPr>
        <a:xfrm>
          <a:off x="0" y="0"/>
          <a:ext cx="0" cy="0"/>
          <a:chOff x="0" y="0"/>
          <a:chExt cx="0" cy="0"/>
        </a:xfrm>
      </p:grpSpPr>
      <p:sp>
        <p:nvSpPr>
          <p:cNvPr id="3700" name="Google Shape;3700;g70f8ef5b9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1" name="Google Shape;3701;g70f8ef5b9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g70f8ef5b9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8" name="Google Shape;3708;g70f8ef5b9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1" name="Shape 3711"/>
        <p:cNvGrpSpPr/>
        <p:nvPr/>
      </p:nvGrpSpPr>
      <p:grpSpPr>
        <a:xfrm>
          <a:off x="0" y="0"/>
          <a:ext cx="0" cy="0"/>
          <a:chOff x="0" y="0"/>
          <a:chExt cx="0" cy="0"/>
        </a:xfrm>
      </p:grpSpPr>
      <p:sp>
        <p:nvSpPr>
          <p:cNvPr id="3712" name="Google Shape;3712;g70f8ef5b9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3" name="Google Shape;3713;g70f8ef5b9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7" name="Shape 3717"/>
        <p:cNvGrpSpPr/>
        <p:nvPr/>
      </p:nvGrpSpPr>
      <p:grpSpPr>
        <a:xfrm>
          <a:off x="0" y="0"/>
          <a:ext cx="0" cy="0"/>
          <a:chOff x="0" y="0"/>
          <a:chExt cx="0" cy="0"/>
        </a:xfrm>
      </p:grpSpPr>
      <p:sp>
        <p:nvSpPr>
          <p:cNvPr id="3718" name="Google Shape;3718;g70f8ef5b9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9" name="Google Shape;3719;g70f8ef5b9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g70f8ef5b9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70f8ef5b9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g97aa3ee03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97aa3ee03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Shutterstock_792833623</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5" name="Shape 3735"/>
        <p:cNvGrpSpPr/>
        <p:nvPr/>
      </p:nvGrpSpPr>
      <p:grpSpPr>
        <a:xfrm>
          <a:off x="0" y="0"/>
          <a:ext cx="0" cy="0"/>
          <a:chOff x="0" y="0"/>
          <a:chExt cx="0" cy="0"/>
        </a:xfrm>
      </p:grpSpPr>
      <p:sp>
        <p:nvSpPr>
          <p:cNvPr id="3736" name="Google Shape;3736;g70f8ef5b9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7" name="Google Shape;3737;g70f8ef5b9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g7f00b5d778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0" name="Google Shape;3760;g7f00b5d778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shutterstock_1095422036</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7" name="Shape 3787"/>
        <p:cNvGrpSpPr/>
        <p:nvPr/>
      </p:nvGrpSpPr>
      <p:grpSpPr>
        <a:xfrm>
          <a:off x="0" y="0"/>
          <a:ext cx="0" cy="0"/>
          <a:chOff x="0" y="0"/>
          <a:chExt cx="0" cy="0"/>
        </a:xfrm>
      </p:grpSpPr>
      <p:sp>
        <p:nvSpPr>
          <p:cNvPr id="3788" name="Google Shape;3788;g70f8ef5b9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9" name="Google Shape;3789;g70f8ef5b9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3" name="Shape 3793"/>
        <p:cNvGrpSpPr/>
        <p:nvPr/>
      </p:nvGrpSpPr>
      <p:grpSpPr>
        <a:xfrm>
          <a:off x="0" y="0"/>
          <a:ext cx="0" cy="0"/>
          <a:chOff x="0" y="0"/>
          <a:chExt cx="0" cy="0"/>
        </a:xfrm>
      </p:grpSpPr>
      <p:sp>
        <p:nvSpPr>
          <p:cNvPr id="3794" name="Google Shape;3794;g70f8ef5b9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5" name="Google Shape;3795;g70f8ef5b9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9" name="Shape 3799"/>
        <p:cNvGrpSpPr/>
        <p:nvPr/>
      </p:nvGrpSpPr>
      <p:grpSpPr>
        <a:xfrm>
          <a:off x="0" y="0"/>
          <a:ext cx="0" cy="0"/>
          <a:chOff x="0" y="0"/>
          <a:chExt cx="0" cy="0"/>
        </a:xfrm>
      </p:grpSpPr>
      <p:sp>
        <p:nvSpPr>
          <p:cNvPr id="3800" name="Google Shape;3800;g70f8ef5b9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1" name="Google Shape;3801;g70f8ef5b9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4" name="Shape 3804"/>
        <p:cNvGrpSpPr/>
        <p:nvPr/>
      </p:nvGrpSpPr>
      <p:grpSpPr>
        <a:xfrm>
          <a:off x="0" y="0"/>
          <a:ext cx="0" cy="0"/>
          <a:chOff x="0" y="0"/>
          <a:chExt cx="0" cy="0"/>
        </a:xfrm>
      </p:grpSpPr>
      <p:sp>
        <p:nvSpPr>
          <p:cNvPr id="3805" name="Google Shape;3805;g70f8ef5b9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6" name="Google Shape;3806;g70f8ef5b9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0" name="Shape 3810"/>
        <p:cNvGrpSpPr/>
        <p:nvPr/>
      </p:nvGrpSpPr>
      <p:grpSpPr>
        <a:xfrm>
          <a:off x="0" y="0"/>
          <a:ext cx="0" cy="0"/>
          <a:chOff x="0" y="0"/>
          <a:chExt cx="0" cy="0"/>
        </a:xfrm>
      </p:grpSpPr>
      <p:sp>
        <p:nvSpPr>
          <p:cNvPr id="3811" name="Google Shape;3811;g7f00b5d778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2" name="Google Shape;3812;g7f00b5d778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8" name="Shape 3108"/>
        <p:cNvGrpSpPr/>
        <p:nvPr/>
      </p:nvGrpSpPr>
      <p:grpSpPr>
        <a:xfrm>
          <a:off x="0" y="0"/>
          <a:ext cx="0" cy="0"/>
          <a:chOff x="0" y="0"/>
          <a:chExt cx="0" cy="0"/>
        </a:xfrm>
      </p:grpSpPr>
      <p:sp>
        <p:nvSpPr>
          <p:cNvPr id="3109" name="Google Shape;3109;g97aa3ee03a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0" name="Google Shape;3110;g97aa3ee03a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g80f7e6291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4" name="Google Shape;3124;g80f7e6291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shutterstock_1223369179</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97aa3ee03a_0_3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97aa3ee03a_0_3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6" name="Shape 3146"/>
        <p:cNvGrpSpPr/>
        <p:nvPr/>
      </p:nvGrpSpPr>
      <p:grpSpPr>
        <a:xfrm>
          <a:off x="0" y="0"/>
          <a:ext cx="0" cy="0"/>
          <a:chOff x="0" y="0"/>
          <a:chExt cx="0" cy="0"/>
        </a:xfrm>
      </p:grpSpPr>
      <p:sp>
        <p:nvSpPr>
          <p:cNvPr id="3147" name="Google Shape;3147;g97aa3ee03a_0_2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8" name="Google Shape;3148;g97aa3ee03a_0_2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1.png"/><Relationship Id="rId3" Type="http://schemas.openxmlformats.org/officeDocument/2006/relationships/image" Target="../media/image21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6.png"/><Relationship Id="rId3" Type="http://schemas.openxmlformats.org/officeDocument/2006/relationships/image" Target="../media/image207.png"/><Relationship Id="rId4" Type="http://schemas.openxmlformats.org/officeDocument/2006/relationships/image" Target="../media/image21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6.png"/><Relationship Id="rId3" Type="http://schemas.openxmlformats.org/officeDocument/2006/relationships/image" Target="../media/image207.png"/><Relationship Id="rId4" Type="http://schemas.openxmlformats.org/officeDocument/2006/relationships/image" Target="../media/image21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6.png"/><Relationship Id="rId3" Type="http://schemas.openxmlformats.org/officeDocument/2006/relationships/image" Target="../media/image207.png"/><Relationship Id="rId4" Type="http://schemas.openxmlformats.org/officeDocument/2006/relationships/image" Target="../media/image21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6.png"/><Relationship Id="rId3" Type="http://schemas.openxmlformats.org/officeDocument/2006/relationships/image" Target="../media/image207.png"/><Relationship Id="rId4" Type="http://schemas.openxmlformats.org/officeDocument/2006/relationships/image" Target="../media/image22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22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9.png"/><Relationship Id="rId3" Type="http://schemas.openxmlformats.org/officeDocument/2006/relationships/image" Target="../media/image24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image" Target="../media/image22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9.png"/><Relationship Id="rId3" Type="http://schemas.openxmlformats.org/officeDocument/2006/relationships/image" Target="../media/image220.png"/><Relationship Id="rId4" Type="http://schemas.openxmlformats.org/officeDocument/2006/relationships/image" Target="../media/image26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9.png"/><Relationship Id="rId3" Type="http://schemas.openxmlformats.org/officeDocument/2006/relationships/image" Target="../media/image231.png"/><Relationship Id="rId4" Type="http://schemas.openxmlformats.org/officeDocument/2006/relationships/image" Target="../media/image22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2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5.png"/><Relationship Id="rId3" Type="http://schemas.openxmlformats.org/officeDocument/2006/relationships/image" Target="../media/image229.png"/><Relationship Id="rId4" Type="http://schemas.openxmlformats.org/officeDocument/2006/relationships/image" Target="../media/image23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5.png"/><Relationship Id="rId3" Type="http://schemas.openxmlformats.org/officeDocument/2006/relationships/image" Target="../media/image232.png"/><Relationship Id="rId4" Type="http://schemas.openxmlformats.org/officeDocument/2006/relationships/image" Target="../media/image23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4.png"/><Relationship Id="rId3" Type="http://schemas.openxmlformats.org/officeDocument/2006/relationships/image" Target="../media/image237.png"/><Relationship Id="rId4" Type="http://schemas.openxmlformats.org/officeDocument/2006/relationships/image" Target="../media/image239.png"/><Relationship Id="rId5" Type="http://schemas.openxmlformats.org/officeDocument/2006/relationships/image" Target="../media/image24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0.png"/><Relationship Id="rId3" Type="http://schemas.openxmlformats.org/officeDocument/2006/relationships/image" Target="../media/image236.png"/><Relationship Id="rId4" Type="http://schemas.openxmlformats.org/officeDocument/2006/relationships/image" Target="../media/image238.png"/><Relationship Id="rId5" Type="http://schemas.openxmlformats.org/officeDocument/2006/relationships/image" Target="../media/image24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 Id="rId3" Type="http://schemas.openxmlformats.org/officeDocument/2006/relationships/image" Target="../media/image244.png"/><Relationship Id="rId4" Type="http://schemas.openxmlformats.org/officeDocument/2006/relationships/image" Target="../media/image247.png"/><Relationship Id="rId5" Type="http://schemas.openxmlformats.org/officeDocument/2006/relationships/image" Target="../media/image246.png"/><Relationship Id="rId6" Type="http://schemas.openxmlformats.org/officeDocument/2006/relationships/image" Target="../media/image24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 Id="rId3" Type="http://schemas.openxmlformats.org/officeDocument/2006/relationships/image" Target="../media/image250.png"/><Relationship Id="rId4" Type="http://schemas.openxmlformats.org/officeDocument/2006/relationships/image" Target="../media/image247.png"/><Relationship Id="rId5" Type="http://schemas.openxmlformats.org/officeDocument/2006/relationships/image" Target="../media/image251.png"/><Relationship Id="rId6" Type="http://schemas.openxmlformats.org/officeDocument/2006/relationships/image" Target="../media/image249.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3.png"/><Relationship Id="rId3" Type="http://schemas.openxmlformats.org/officeDocument/2006/relationships/image" Target="../media/image254.png"/><Relationship Id="rId4" Type="http://schemas.openxmlformats.org/officeDocument/2006/relationships/image" Target="../media/image256.png"/><Relationship Id="rId5" Type="http://schemas.openxmlformats.org/officeDocument/2006/relationships/image" Target="../media/image25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7.png"/><Relationship Id="rId3" Type="http://schemas.openxmlformats.org/officeDocument/2006/relationships/image" Target="../media/image259.png"/><Relationship Id="rId4" Type="http://schemas.openxmlformats.org/officeDocument/2006/relationships/image" Target="../media/image258.png"/><Relationship Id="rId5" Type="http://schemas.openxmlformats.org/officeDocument/2006/relationships/image" Target="../media/image261.png"/><Relationship Id="rId6" Type="http://schemas.openxmlformats.org/officeDocument/2006/relationships/image" Target="../media/image26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 Id="rId3" Type="http://schemas.openxmlformats.org/officeDocument/2006/relationships/image" Target="../media/image262.png"/><Relationship Id="rId4" Type="http://schemas.openxmlformats.org/officeDocument/2006/relationships/image" Target="../media/image264.png"/><Relationship Id="rId5" Type="http://schemas.openxmlformats.org/officeDocument/2006/relationships/image" Target="../media/image26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0.png"/><Relationship Id="rId3" Type="http://schemas.openxmlformats.org/officeDocument/2006/relationships/image" Target="../media/image267.png"/><Relationship Id="rId4" Type="http://schemas.openxmlformats.org/officeDocument/2006/relationships/image" Target="../media/image275.png"/><Relationship Id="rId5" Type="http://schemas.openxmlformats.org/officeDocument/2006/relationships/image" Target="../media/image279.png"/><Relationship Id="rId6" Type="http://schemas.openxmlformats.org/officeDocument/2006/relationships/image" Target="../media/image268.png"/><Relationship Id="rId7" Type="http://schemas.openxmlformats.org/officeDocument/2006/relationships/image" Target="../media/image26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1.png"/><Relationship Id="rId3" Type="http://schemas.openxmlformats.org/officeDocument/2006/relationships/image" Target="../media/image272.png"/><Relationship Id="rId4" Type="http://schemas.openxmlformats.org/officeDocument/2006/relationships/image" Target="../media/image274.png"/><Relationship Id="rId5" Type="http://schemas.openxmlformats.org/officeDocument/2006/relationships/image" Target="../media/image273.png"/><Relationship Id="rId6" Type="http://schemas.openxmlformats.org/officeDocument/2006/relationships/image" Target="../media/image276.png"/><Relationship Id="rId7" Type="http://schemas.openxmlformats.org/officeDocument/2006/relationships/image" Target="../media/image27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 Id="rId3" Type="http://schemas.openxmlformats.org/officeDocument/2006/relationships/image" Target="../media/image278.png"/><Relationship Id="rId4" Type="http://schemas.openxmlformats.org/officeDocument/2006/relationships/image" Target="../media/image281.png"/><Relationship Id="rId5" Type="http://schemas.openxmlformats.org/officeDocument/2006/relationships/image" Target="../media/image28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3.png"/><Relationship Id="rId3" Type="http://schemas.openxmlformats.org/officeDocument/2006/relationships/image" Target="../media/image284.png"/><Relationship Id="rId4" Type="http://schemas.openxmlformats.org/officeDocument/2006/relationships/image" Target="../media/image282.png"/><Relationship Id="rId5" Type="http://schemas.openxmlformats.org/officeDocument/2006/relationships/image" Target="../media/image287.png"/><Relationship Id="rId6" Type="http://schemas.openxmlformats.org/officeDocument/2006/relationships/image" Target="../media/image290.png"/><Relationship Id="rId7" Type="http://schemas.openxmlformats.org/officeDocument/2006/relationships/image" Target="../media/image285.png"/><Relationship Id="rId8" Type="http://schemas.openxmlformats.org/officeDocument/2006/relationships/image" Target="../media/image28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8.png"/><Relationship Id="rId3" Type="http://schemas.openxmlformats.org/officeDocument/2006/relationships/image" Target="../media/image289.png"/><Relationship Id="rId4" Type="http://schemas.openxmlformats.org/officeDocument/2006/relationships/image" Target="../media/image292.png"/><Relationship Id="rId5" Type="http://schemas.openxmlformats.org/officeDocument/2006/relationships/image" Target="../media/image297.png"/><Relationship Id="rId6" Type="http://schemas.openxmlformats.org/officeDocument/2006/relationships/image" Target="../media/image291.png"/><Relationship Id="rId7" Type="http://schemas.openxmlformats.org/officeDocument/2006/relationships/image" Target="../media/image296.png"/><Relationship Id="rId8" Type="http://schemas.openxmlformats.org/officeDocument/2006/relationships/image" Target="../media/image29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 Id="rId3" Type="http://schemas.openxmlformats.org/officeDocument/2006/relationships/image" Target="../media/image294.png"/><Relationship Id="rId4" Type="http://schemas.openxmlformats.org/officeDocument/2006/relationships/image" Target="../media/image295.png"/><Relationship Id="rId5" Type="http://schemas.openxmlformats.org/officeDocument/2006/relationships/image" Target="../media/image298.png"/><Relationship Id="rId6" Type="http://schemas.openxmlformats.org/officeDocument/2006/relationships/image" Target="../media/image29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0.png"/><Relationship Id="rId3" Type="http://schemas.openxmlformats.org/officeDocument/2006/relationships/image" Target="../media/image305.png"/><Relationship Id="rId4" Type="http://schemas.openxmlformats.org/officeDocument/2006/relationships/image" Target="../media/image302.png"/><Relationship Id="rId9" Type="http://schemas.openxmlformats.org/officeDocument/2006/relationships/image" Target="../media/image307.png"/><Relationship Id="rId5" Type="http://schemas.openxmlformats.org/officeDocument/2006/relationships/image" Target="../media/image301.png"/><Relationship Id="rId6" Type="http://schemas.openxmlformats.org/officeDocument/2006/relationships/image" Target="../media/image310.png"/><Relationship Id="rId7" Type="http://schemas.openxmlformats.org/officeDocument/2006/relationships/image" Target="../media/image303.png"/><Relationship Id="rId8" Type="http://schemas.openxmlformats.org/officeDocument/2006/relationships/image" Target="../media/image309.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4.png"/><Relationship Id="rId3" Type="http://schemas.openxmlformats.org/officeDocument/2006/relationships/image" Target="../media/image306.png"/><Relationship Id="rId4" Type="http://schemas.openxmlformats.org/officeDocument/2006/relationships/image" Target="../media/image308.png"/><Relationship Id="rId9" Type="http://schemas.openxmlformats.org/officeDocument/2006/relationships/image" Target="../media/image314.png"/><Relationship Id="rId5" Type="http://schemas.openxmlformats.org/officeDocument/2006/relationships/image" Target="../media/image312.png"/><Relationship Id="rId6" Type="http://schemas.openxmlformats.org/officeDocument/2006/relationships/image" Target="../media/image317.png"/><Relationship Id="rId7" Type="http://schemas.openxmlformats.org/officeDocument/2006/relationships/image" Target="../media/image316.png"/><Relationship Id="rId8" Type="http://schemas.openxmlformats.org/officeDocument/2006/relationships/image" Target="../media/image3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4.png"/><Relationship Id="rId3" Type="http://schemas.openxmlformats.org/officeDocument/2006/relationships/image" Target="../media/image32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7.png"/><Relationship Id="rId3" Type="http://schemas.openxmlformats.org/officeDocument/2006/relationships/image" Target="../media/image32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8.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 Id="rId4"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3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37.png"/><Relationship Id="rId6"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4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5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6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5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58.png"/><Relationship Id="rId4" Type="http://schemas.openxmlformats.org/officeDocument/2006/relationships/image" Target="../media/image56.png"/><Relationship Id="rId5" Type="http://schemas.openxmlformats.org/officeDocument/2006/relationships/image" Target="../media/image63.png"/><Relationship Id="rId6" Type="http://schemas.openxmlformats.org/officeDocument/2006/relationships/image" Target="../media/image60.png"/><Relationship Id="rId7" Type="http://schemas.openxmlformats.org/officeDocument/2006/relationships/image" Target="../media/image6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6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78.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74.png"/><Relationship Id="rId4" Type="http://schemas.openxmlformats.org/officeDocument/2006/relationships/image" Target="../media/image70.png"/><Relationship Id="rId5" Type="http://schemas.openxmlformats.org/officeDocument/2006/relationships/image" Target="../media/image69.png"/><Relationship Id="rId6" Type="http://schemas.openxmlformats.org/officeDocument/2006/relationships/image" Target="../media/image80.png"/><Relationship Id="rId7" Type="http://schemas.openxmlformats.org/officeDocument/2006/relationships/image" Target="../media/image76.png"/><Relationship Id="rId8" Type="http://schemas.openxmlformats.org/officeDocument/2006/relationships/image" Target="../media/image8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79.png"/><Relationship Id="rId4" Type="http://schemas.openxmlformats.org/officeDocument/2006/relationships/image" Target="../media/image85.png"/><Relationship Id="rId5" Type="http://schemas.openxmlformats.org/officeDocument/2006/relationships/image" Target="../media/image71.png"/><Relationship Id="rId6" Type="http://schemas.openxmlformats.org/officeDocument/2006/relationships/image" Target="../media/image8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3.png"/><Relationship Id="rId5" Type="http://schemas.openxmlformats.org/officeDocument/2006/relationships/image" Target="../media/image89.png"/><Relationship Id="rId6" Type="http://schemas.openxmlformats.org/officeDocument/2006/relationships/image" Target="../media/image88.png"/><Relationship Id="rId7" Type="http://schemas.openxmlformats.org/officeDocument/2006/relationships/image" Target="../media/image92.png"/><Relationship Id="rId8" Type="http://schemas.openxmlformats.org/officeDocument/2006/relationships/image" Target="../media/image9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9.png"/><Relationship Id="rId4" Type="http://schemas.openxmlformats.org/officeDocument/2006/relationships/image" Target="../media/image90.png"/><Relationship Id="rId9" Type="http://schemas.openxmlformats.org/officeDocument/2006/relationships/image" Target="../media/image96.png"/><Relationship Id="rId5" Type="http://schemas.openxmlformats.org/officeDocument/2006/relationships/image" Target="../media/image98.png"/><Relationship Id="rId6" Type="http://schemas.openxmlformats.org/officeDocument/2006/relationships/image" Target="../media/image100.png"/><Relationship Id="rId7" Type="http://schemas.openxmlformats.org/officeDocument/2006/relationships/image" Target="../media/image97.png"/><Relationship Id="rId8" Type="http://schemas.openxmlformats.org/officeDocument/2006/relationships/image" Target="../media/image9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9.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10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4.png"/><Relationship Id="rId4" Type="http://schemas.openxmlformats.org/officeDocument/2006/relationships/image" Target="../media/image10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4.png"/><Relationship Id="rId4" Type="http://schemas.openxmlformats.org/officeDocument/2006/relationships/image" Target="../media/image1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4.png"/><Relationship Id="rId4" Type="http://schemas.openxmlformats.org/officeDocument/2006/relationships/image" Target="../media/image1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4.png"/><Relationship Id="rId4" Type="http://schemas.openxmlformats.org/officeDocument/2006/relationships/image" Target="../media/image12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1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4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11.png"/><Relationship Id="rId4" Type="http://schemas.openxmlformats.org/officeDocument/2006/relationships/image" Target="../media/image1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11.png"/><Relationship Id="rId4" Type="http://schemas.openxmlformats.org/officeDocument/2006/relationships/image" Target="../media/image15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21.png"/><Relationship Id="rId4" Type="http://schemas.openxmlformats.org/officeDocument/2006/relationships/image" Target="../media/image1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7.png"/><Relationship Id="rId4" Type="http://schemas.openxmlformats.org/officeDocument/2006/relationships/image" Target="../media/image11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9.png"/><Relationship Id="rId4" Type="http://schemas.openxmlformats.org/officeDocument/2006/relationships/image" Target="../media/image1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3.png"/><Relationship Id="rId4" Type="http://schemas.openxmlformats.org/officeDocument/2006/relationships/image" Target="../media/image128.png"/><Relationship Id="rId5" Type="http://schemas.openxmlformats.org/officeDocument/2006/relationships/image" Target="../media/image12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33.png"/><Relationship Id="rId4" Type="http://schemas.openxmlformats.org/officeDocument/2006/relationships/image" Target="../media/image129.png"/><Relationship Id="rId5" Type="http://schemas.openxmlformats.org/officeDocument/2006/relationships/image" Target="../media/image13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32.png"/><Relationship Id="rId4" Type="http://schemas.openxmlformats.org/officeDocument/2006/relationships/image" Target="../media/image135.png"/><Relationship Id="rId5" Type="http://schemas.openxmlformats.org/officeDocument/2006/relationships/image" Target="../media/image140.png"/><Relationship Id="rId6" Type="http://schemas.openxmlformats.org/officeDocument/2006/relationships/image" Target="../media/image13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36.png"/><Relationship Id="rId4" Type="http://schemas.openxmlformats.org/officeDocument/2006/relationships/image" Target="../media/image135.png"/><Relationship Id="rId5" Type="http://schemas.openxmlformats.org/officeDocument/2006/relationships/image" Target="../media/image137.png"/><Relationship Id="rId6" Type="http://schemas.openxmlformats.org/officeDocument/2006/relationships/image" Target="../media/image13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 Id="rId3" Type="http://schemas.openxmlformats.org/officeDocument/2006/relationships/image" Target="../media/image152.png"/><Relationship Id="rId4" Type="http://schemas.openxmlformats.org/officeDocument/2006/relationships/image" Target="../media/image141.png"/><Relationship Id="rId5" Type="http://schemas.openxmlformats.org/officeDocument/2006/relationships/image" Target="../media/image15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 Id="rId3" Type="http://schemas.openxmlformats.org/officeDocument/2006/relationships/image" Target="../media/image147.png"/><Relationship Id="rId4" Type="http://schemas.openxmlformats.org/officeDocument/2006/relationships/image" Target="../media/image150.png"/><Relationship Id="rId5" Type="http://schemas.openxmlformats.org/officeDocument/2006/relationships/image" Target="../media/image148.png"/><Relationship Id="rId6" Type="http://schemas.openxmlformats.org/officeDocument/2006/relationships/image" Target="../media/image14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58.png"/><Relationship Id="rId4" Type="http://schemas.openxmlformats.org/officeDocument/2006/relationships/image" Target="../media/image149.png"/><Relationship Id="rId5" Type="http://schemas.openxmlformats.org/officeDocument/2006/relationships/image" Target="../media/image15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6.png"/><Relationship Id="rId3" Type="http://schemas.openxmlformats.org/officeDocument/2006/relationships/image" Target="../media/image157.png"/><Relationship Id="rId4" Type="http://schemas.openxmlformats.org/officeDocument/2006/relationships/image" Target="../media/image166.png"/><Relationship Id="rId5" Type="http://schemas.openxmlformats.org/officeDocument/2006/relationships/image" Target="../media/image159.png"/><Relationship Id="rId6" Type="http://schemas.openxmlformats.org/officeDocument/2006/relationships/image" Target="../media/image162.png"/><Relationship Id="rId7" Type="http://schemas.openxmlformats.org/officeDocument/2006/relationships/image" Target="../media/image17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5.png"/><Relationship Id="rId3" Type="http://schemas.openxmlformats.org/officeDocument/2006/relationships/image" Target="../media/image168.png"/><Relationship Id="rId4" Type="http://schemas.openxmlformats.org/officeDocument/2006/relationships/image" Target="../media/image163.png"/><Relationship Id="rId5" Type="http://schemas.openxmlformats.org/officeDocument/2006/relationships/image" Target="../media/image160.png"/><Relationship Id="rId6" Type="http://schemas.openxmlformats.org/officeDocument/2006/relationships/image" Target="../media/image164.png"/><Relationship Id="rId7" Type="http://schemas.openxmlformats.org/officeDocument/2006/relationships/image" Target="../media/image16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69.png"/><Relationship Id="rId4" Type="http://schemas.openxmlformats.org/officeDocument/2006/relationships/image" Target="../media/image171.png"/><Relationship Id="rId5" Type="http://schemas.openxmlformats.org/officeDocument/2006/relationships/image" Target="../media/image17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6.png"/><Relationship Id="rId3" Type="http://schemas.openxmlformats.org/officeDocument/2006/relationships/image" Target="../media/image167.png"/><Relationship Id="rId4" Type="http://schemas.openxmlformats.org/officeDocument/2006/relationships/image" Target="../media/image175.png"/><Relationship Id="rId5" Type="http://schemas.openxmlformats.org/officeDocument/2006/relationships/image" Target="../media/image173.png"/><Relationship Id="rId6" Type="http://schemas.openxmlformats.org/officeDocument/2006/relationships/image" Target="../media/image172.png"/><Relationship Id="rId7" Type="http://schemas.openxmlformats.org/officeDocument/2006/relationships/image" Target="../media/image177.png"/><Relationship Id="rId8" Type="http://schemas.openxmlformats.org/officeDocument/2006/relationships/image" Target="../media/image17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0.png"/><Relationship Id="rId3" Type="http://schemas.openxmlformats.org/officeDocument/2006/relationships/image" Target="../media/image179.png"/><Relationship Id="rId4" Type="http://schemas.openxmlformats.org/officeDocument/2006/relationships/image" Target="../media/image184.png"/><Relationship Id="rId5" Type="http://schemas.openxmlformats.org/officeDocument/2006/relationships/image" Target="../media/image183.png"/><Relationship Id="rId6" Type="http://schemas.openxmlformats.org/officeDocument/2006/relationships/image" Target="../media/image182.png"/><Relationship Id="rId7" Type="http://schemas.openxmlformats.org/officeDocument/2006/relationships/image" Target="../media/image192.png"/><Relationship Id="rId8" Type="http://schemas.openxmlformats.org/officeDocument/2006/relationships/image" Target="../media/image18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94.png"/><Relationship Id="rId4" Type="http://schemas.openxmlformats.org/officeDocument/2006/relationships/image" Target="../media/image186.png"/><Relationship Id="rId5" Type="http://schemas.openxmlformats.org/officeDocument/2006/relationships/image" Target="../media/image189.png"/><Relationship Id="rId6" Type="http://schemas.openxmlformats.org/officeDocument/2006/relationships/image" Target="../media/image18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7.png"/><Relationship Id="rId3" Type="http://schemas.openxmlformats.org/officeDocument/2006/relationships/image" Target="../media/image188.png"/><Relationship Id="rId4" Type="http://schemas.openxmlformats.org/officeDocument/2006/relationships/image" Target="../media/image196.png"/><Relationship Id="rId9" Type="http://schemas.openxmlformats.org/officeDocument/2006/relationships/image" Target="../media/image197.png"/><Relationship Id="rId5" Type="http://schemas.openxmlformats.org/officeDocument/2006/relationships/image" Target="../media/image191.png"/><Relationship Id="rId6" Type="http://schemas.openxmlformats.org/officeDocument/2006/relationships/image" Target="../media/image190.png"/><Relationship Id="rId7" Type="http://schemas.openxmlformats.org/officeDocument/2006/relationships/image" Target="../media/image193.png"/><Relationship Id="rId8" Type="http://schemas.openxmlformats.org/officeDocument/2006/relationships/image" Target="../media/image19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8.png"/><Relationship Id="rId3" Type="http://schemas.openxmlformats.org/officeDocument/2006/relationships/image" Target="../media/image205.png"/><Relationship Id="rId4" Type="http://schemas.openxmlformats.org/officeDocument/2006/relationships/image" Target="../media/image200.png"/><Relationship Id="rId9" Type="http://schemas.openxmlformats.org/officeDocument/2006/relationships/image" Target="../media/image201.png"/><Relationship Id="rId5" Type="http://schemas.openxmlformats.org/officeDocument/2006/relationships/image" Target="../media/image199.png"/><Relationship Id="rId6" Type="http://schemas.openxmlformats.org/officeDocument/2006/relationships/image" Target="../media/image204.png"/><Relationship Id="rId7" Type="http://schemas.openxmlformats.org/officeDocument/2006/relationships/image" Target="../media/image202.png"/><Relationship Id="rId8" Type="http://schemas.openxmlformats.org/officeDocument/2006/relationships/image" Target="../media/image20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0.png"/><Relationship Id="rId3" Type="http://schemas.openxmlformats.org/officeDocument/2006/relationships/image" Target="../media/image20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 Id="rId3" Type="http://schemas.openxmlformats.org/officeDocument/2006/relationships/image" Target="../media/image20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022" name="Shape 2022"/>
        <p:cNvGrpSpPr/>
        <p:nvPr/>
      </p:nvGrpSpPr>
      <p:grpSpPr>
        <a:xfrm>
          <a:off x="0" y="0"/>
          <a:ext cx="0" cy="0"/>
          <a:chOff x="0" y="0"/>
          <a:chExt cx="0" cy="0"/>
        </a:xfrm>
      </p:grpSpPr>
      <p:sp>
        <p:nvSpPr>
          <p:cNvPr id="2023" name="Google Shape;2023;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027"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032" name="Shape 2032"/>
        <p:cNvGrpSpPr/>
        <p:nvPr/>
      </p:nvGrpSpPr>
      <p:grpSpPr>
        <a:xfrm>
          <a:off x="0" y="0"/>
          <a:ext cx="0" cy="0"/>
          <a:chOff x="0" y="0"/>
          <a:chExt cx="0" cy="0"/>
        </a:xfrm>
      </p:grpSpPr>
      <p:sp>
        <p:nvSpPr>
          <p:cNvPr id="2033" name="Google Shape;203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2037" name="Shape 2037"/>
        <p:cNvGrpSpPr/>
        <p:nvPr/>
      </p:nvGrpSpPr>
      <p:grpSpPr>
        <a:xfrm>
          <a:off x="0" y="0"/>
          <a:ext cx="0" cy="0"/>
          <a:chOff x="0" y="0"/>
          <a:chExt cx="0" cy="0"/>
        </a:xfrm>
      </p:grpSpPr>
      <p:pic>
        <p:nvPicPr>
          <p:cNvPr id="2038" name="Google Shape;2038;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39" name="Google Shape;2039;p10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0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041" name="Google Shape;2041;p10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42" name="Google Shape;2042;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43" name="Google Shape;2043;p10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4" name="Google Shape;2044;p10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5" name="Google Shape;2045;p10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46" name="Google Shape;2046;p107"/>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047" name="Shape 2047"/>
        <p:cNvGrpSpPr/>
        <p:nvPr/>
      </p:nvGrpSpPr>
      <p:grpSpPr>
        <a:xfrm>
          <a:off x="0" y="0"/>
          <a:ext cx="0" cy="0"/>
          <a:chOff x="0" y="0"/>
          <a:chExt cx="0" cy="0"/>
        </a:xfrm>
      </p:grpSpPr>
      <p:pic>
        <p:nvPicPr>
          <p:cNvPr id="2048" name="Google Shape;2048;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49" name="Google Shape;2049;p10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0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51" name="Google Shape;2051;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52" name="Google Shape;2052;p10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3" name="Google Shape;2053;p10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4" name="Google Shape;2054;p10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55" name="Google Shape;2055;p108"/>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6" name="Google Shape;2056;p10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057" name="Shape 2057"/>
        <p:cNvGrpSpPr/>
        <p:nvPr/>
      </p:nvGrpSpPr>
      <p:grpSpPr>
        <a:xfrm>
          <a:off x="0" y="0"/>
          <a:ext cx="0" cy="0"/>
          <a:chOff x="0" y="0"/>
          <a:chExt cx="0" cy="0"/>
        </a:xfrm>
      </p:grpSpPr>
      <p:pic>
        <p:nvPicPr>
          <p:cNvPr id="2058" name="Google Shape;2058;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59" name="Google Shape;2059;p10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0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2061" name="Google Shape;2061;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62" name="Google Shape;2062;p10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3" name="Google Shape;2063;p10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4" name="Google Shape;2064;p10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65" name="Google Shape;2065;p109"/>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6" name="Google Shape;2066;p10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067" name="Shape 2067"/>
        <p:cNvGrpSpPr/>
        <p:nvPr/>
      </p:nvGrpSpPr>
      <p:grpSpPr>
        <a:xfrm>
          <a:off x="0" y="0"/>
          <a:ext cx="0" cy="0"/>
          <a:chOff x="0" y="0"/>
          <a:chExt cx="0" cy="0"/>
        </a:xfrm>
      </p:grpSpPr>
      <p:pic>
        <p:nvPicPr>
          <p:cNvPr id="2068" name="Google Shape;2068;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69" name="Google Shape;2069;p11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0" name="Google Shape;2070;p11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071" name="Google Shape;2071;p11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72" name="Google Shape;2072;p11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3" name="Google Shape;2073;p11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4" name="Google Shape;2074;p11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5" name="Google Shape;2075;p11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76" name="Google Shape;2076;p11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77" name="Shape 2077"/>
        <p:cNvGrpSpPr/>
        <p:nvPr/>
      </p:nvGrpSpPr>
      <p:grpSpPr>
        <a:xfrm>
          <a:off x="0" y="0"/>
          <a:ext cx="0" cy="0"/>
          <a:chOff x="0" y="0"/>
          <a:chExt cx="0" cy="0"/>
        </a:xfrm>
      </p:grpSpPr>
      <p:pic>
        <p:nvPicPr>
          <p:cNvPr id="2078" name="Google Shape;2078;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9" name="Google Shape;2079;p1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0" name="Google Shape;2080;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081" name="Google Shape;2081;p11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82" name="Google Shape;2082;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2083" name="Shape 2083"/>
        <p:cNvGrpSpPr/>
        <p:nvPr/>
      </p:nvGrpSpPr>
      <p:grpSpPr>
        <a:xfrm>
          <a:off x="0" y="0"/>
          <a:ext cx="0" cy="0"/>
          <a:chOff x="0" y="0"/>
          <a:chExt cx="0" cy="0"/>
        </a:xfrm>
      </p:grpSpPr>
      <p:pic>
        <p:nvPicPr>
          <p:cNvPr id="2084" name="Google Shape;2084;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85" name="Google Shape;2085;p1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6" name="Google Shape;2086;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87" name="Google Shape;2087;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2088" name="Shape 2088"/>
        <p:cNvGrpSpPr/>
        <p:nvPr/>
      </p:nvGrpSpPr>
      <p:grpSpPr>
        <a:xfrm>
          <a:off x="0" y="0"/>
          <a:ext cx="0" cy="0"/>
          <a:chOff x="0" y="0"/>
          <a:chExt cx="0" cy="0"/>
        </a:xfrm>
      </p:grpSpPr>
      <p:sp>
        <p:nvSpPr>
          <p:cNvPr id="2089" name="Google Shape;2089;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0" name="Google Shape;2090;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91" name="Google Shape;2091;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92" name="Google Shape;209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93" name="Google Shape;2093;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94" name="Google Shape;2094;p1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5" name="Google Shape;2095;p113"/>
          <p:cNvSpPr txBox="1"/>
          <p:nvPr>
            <p:ph idx="3" type="body"/>
          </p:nvPr>
        </p:nvSpPr>
        <p:spPr>
          <a:xfrm>
            <a:off x="175" y="1284250"/>
            <a:ext cx="9144000" cy="3403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096" name="Shape 2096"/>
        <p:cNvGrpSpPr/>
        <p:nvPr/>
      </p:nvGrpSpPr>
      <p:grpSpPr>
        <a:xfrm>
          <a:off x="0" y="0"/>
          <a:ext cx="0" cy="0"/>
          <a:chOff x="0" y="0"/>
          <a:chExt cx="0" cy="0"/>
        </a:xfrm>
      </p:grpSpPr>
      <p:pic>
        <p:nvPicPr>
          <p:cNvPr id="2097" name="Google Shape;2097;p114"/>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098" name="Google Shape;2098;p114"/>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9" name="Google Shape;2099;p114"/>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00" name="Google Shape;2100;p11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1" name="Google Shape;2101;p11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2" name="Google Shape;2102;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03" name="Google Shape;2103;p1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104" name="Google Shape;2104;p1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05" name="Google Shape;2105;p11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2106" name="Shape 2106"/>
        <p:cNvGrpSpPr/>
        <p:nvPr/>
      </p:nvGrpSpPr>
      <p:grpSpPr>
        <a:xfrm>
          <a:off x="0" y="0"/>
          <a:ext cx="0" cy="0"/>
          <a:chOff x="0" y="0"/>
          <a:chExt cx="0" cy="0"/>
        </a:xfrm>
      </p:grpSpPr>
      <p:pic>
        <p:nvPicPr>
          <p:cNvPr id="2107" name="Google Shape;2107;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08" name="Google Shape;2108;p11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9" name="Google Shape;2109;p115"/>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110" name="Google Shape;2110;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1" name="Google Shape;2111;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2112" name="Shape 2112"/>
        <p:cNvGrpSpPr/>
        <p:nvPr/>
      </p:nvGrpSpPr>
      <p:grpSpPr>
        <a:xfrm>
          <a:off x="0" y="0"/>
          <a:ext cx="0" cy="0"/>
          <a:chOff x="0" y="0"/>
          <a:chExt cx="0" cy="0"/>
        </a:xfrm>
      </p:grpSpPr>
      <p:pic>
        <p:nvPicPr>
          <p:cNvPr id="2113" name="Google Shape;2113;p1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14" name="Google Shape;2114;p1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7" name="Google Shape;2117;p11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8" name="Google Shape;2118;p1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9" name="Google Shape;2119;p11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120" name="Google Shape;2120;p11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2121" name="Shape 2121"/>
        <p:cNvGrpSpPr/>
        <p:nvPr/>
      </p:nvGrpSpPr>
      <p:grpSpPr>
        <a:xfrm>
          <a:off x="0" y="0"/>
          <a:ext cx="0" cy="0"/>
          <a:chOff x="0" y="0"/>
          <a:chExt cx="0" cy="0"/>
        </a:xfrm>
      </p:grpSpPr>
      <p:pic>
        <p:nvPicPr>
          <p:cNvPr id="2122" name="Google Shape;2122;p1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23" name="Google Shape;2123;p1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4" name="Google Shape;2124;p1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5" name="Google Shape;2125;p11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6" name="Google Shape;2126;p1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7" name="Google Shape;2127;p11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128" name="Google Shape;2128;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29" name="Google Shape;2129;p11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30" name="Google Shape;2130;p1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1" name="Google Shape;2131;p11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2132" name="Shape 2132"/>
        <p:cNvGrpSpPr/>
        <p:nvPr/>
      </p:nvGrpSpPr>
      <p:grpSpPr>
        <a:xfrm>
          <a:off x="0" y="0"/>
          <a:ext cx="0" cy="0"/>
          <a:chOff x="0" y="0"/>
          <a:chExt cx="0" cy="0"/>
        </a:xfrm>
      </p:grpSpPr>
      <p:pic>
        <p:nvPicPr>
          <p:cNvPr id="2133" name="Google Shape;2133;p11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134" name="Google Shape;2134;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35" name="Google Shape;2135;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36" name="Google Shape;2136;p1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7" name="Google Shape;2137;p1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8" name="Google Shape;2138;p11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139" name="Google Shape;2139;p1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40" name="Google Shape;2140;p11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1" name="Google Shape;2141;p11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2142" name="Shape 2142"/>
        <p:cNvGrpSpPr/>
        <p:nvPr/>
      </p:nvGrpSpPr>
      <p:grpSpPr>
        <a:xfrm>
          <a:off x="0" y="0"/>
          <a:ext cx="0" cy="0"/>
          <a:chOff x="0" y="0"/>
          <a:chExt cx="0" cy="0"/>
        </a:xfrm>
      </p:grpSpPr>
      <p:pic>
        <p:nvPicPr>
          <p:cNvPr id="2143" name="Google Shape;2143;p11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44" name="Google Shape;2144;p1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5" name="Google Shape;2145;p11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6" name="Google Shape;2146;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47" name="Google Shape;2147;p11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8" name="Google Shape;2148;p11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9" name="Google Shape;2149;p11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50" name="Google Shape;2150;p1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51" name="Google Shape;2151;p11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2152" name="Shape 2152"/>
        <p:cNvGrpSpPr/>
        <p:nvPr/>
      </p:nvGrpSpPr>
      <p:grpSpPr>
        <a:xfrm>
          <a:off x="0" y="0"/>
          <a:ext cx="0" cy="0"/>
          <a:chOff x="0" y="0"/>
          <a:chExt cx="0" cy="0"/>
        </a:xfrm>
      </p:grpSpPr>
      <p:sp>
        <p:nvSpPr>
          <p:cNvPr id="2153" name="Google Shape;2153;p12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4" name="Google Shape;2154;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55" name="Google Shape;2155;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6" name="Google Shape;2156;p12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57" name="Google Shape;2157;p12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8" name="Google Shape;2158;p12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9" name="Google Shape;2159;p1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60" name="Google Shape;2160;p12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61" name="Google Shape;2161;p12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2162" name="Shape 2162"/>
        <p:cNvGrpSpPr/>
        <p:nvPr/>
      </p:nvGrpSpPr>
      <p:grpSpPr>
        <a:xfrm>
          <a:off x="0" y="0"/>
          <a:ext cx="0" cy="0"/>
          <a:chOff x="0" y="0"/>
          <a:chExt cx="0" cy="0"/>
        </a:xfrm>
      </p:grpSpPr>
      <p:pic>
        <p:nvPicPr>
          <p:cNvPr id="2163" name="Google Shape;2163;p12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64" name="Google Shape;2164;p12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5" name="Google Shape;2165;p121"/>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166" name="Google Shape;2166;p12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7" name="Google Shape;2167;p12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8" name="Google Shape;2168;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69" name="Google Shape;2169;p12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0" name="Google Shape;2170;p12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171" name="Google Shape;2171;p1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2" name="Google Shape;2172;p12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2173" name="Shape 2173"/>
        <p:cNvGrpSpPr/>
        <p:nvPr/>
      </p:nvGrpSpPr>
      <p:grpSpPr>
        <a:xfrm>
          <a:off x="0" y="0"/>
          <a:ext cx="0" cy="0"/>
          <a:chOff x="0" y="0"/>
          <a:chExt cx="0" cy="0"/>
        </a:xfrm>
      </p:grpSpPr>
      <p:sp>
        <p:nvSpPr>
          <p:cNvPr id="2174" name="Google Shape;2174;p12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75" name="Google Shape;2175;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76" name="Google Shape;2176;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177" name="Google Shape;2177;p122"/>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178" name="Google Shape;2178;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9" name="Google Shape;2179;p12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0" name="Google Shape;2180;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81" name="Google Shape;2181;p12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2" name="Google Shape;2182;p12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2183" name="Shape 2183"/>
        <p:cNvGrpSpPr/>
        <p:nvPr/>
      </p:nvGrpSpPr>
      <p:grpSpPr>
        <a:xfrm>
          <a:off x="0" y="0"/>
          <a:ext cx="0" cy="0"/>
          <a:chOff x="0" y="0"/>
          <a:chExt cx="0" cy="0"/>
        </a:xfrm>
      </p:grpSpPr>
      <p:sp>
        <p:nvSpPr>
          <p:cNvPr id="2184" name="Google Shape;2184;p12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6" name="Google Shape;2186;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7" name="Google Shape;2187;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88" name="Google Shape;218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9" name="Google Shape;2189;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0" name="Google Shape;2190;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91" name="Google Shape;2191;p123"/>
          <p:cNvGrpSpPr/>
          <p:nvPr/>
        </p:nvGrpSpPr>
        <p:grpSpPr>
          <a:xfrm>
            <a:off x="457200" y="1378813"/>
            <a:ext cx="776889" cy="621300"/>
            <a:chOff x="457200" y="1378813"/>
            <a:chExt cx="776889" cy="621300"/>
          </a:xfrm>
        </p:grpSpPr>
        <p:sp>
          <p:nvSpPr>
            <p:cNvPr id="2192" name="Google Shape;2192;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3" name="Google Shape;2193;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123"/>
          <p:cNvGrpSpPr/>
          <p:nvPr/>
        </p:nvGrpSpPr>
        <p:grpSpPr>
          <a:xfrm>
            <a:off x="457200" y="2228725"/>
            <a:ext cx="776889" cy="621300"/>
            <a:chOff x="457200" y="1378813"/>
            <a:chExt cx="776889" cy="621300"/>
          </a:xfrm>
        </p:grpSpPr>
        <p:sp>
          <p:nvSpPr>
            <p:cNvPr id="2195" name="Google Shape;2195;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6" name="Google Shape;2196;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123"/>
          <p:cNvGrpSpPr/>
          <p:nvPr/>
        </p:nvGrpSpPr>
        <p:grpSpPr>
          <a:xfrm>
            <a:off x="457200" y="3073850"/>
            <a:ext cx="776889" cy="621300"/>
            <a:chOff x="457200" y="1378813"/>
            <a:chExt cx="776889" cy="621300"/>
          </a:xfrm>
        </p:grpSpPr>
        <p:sp>
          <p:nvSpPr>
            <p:cNvPr id="2198" name="Google Shape;2198;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9" name="Google Shape;2199;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123"/>
          <p:cNvGrpSpPr/>
          <p:nvPr/>
        </p:nvGrpSpPr>
        <p:grpSpPr>
          <a:xfrm>
            <a:off x="457200" y="3923750"/>
            <a:ext cx="776889" cy="621300"/>
            <a:chOff x="457200" y="1378813"/>
            <a:chExt cx="776889" cy="621300"/>
          </a:xfrm>
        </p:grpSpPr>
        <p:sp>
          <p:nvSpPr>
            <p:cNvPr id="2201" name="Google Shape;2201;p12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2" name="Google Shape;2202;p12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3" name="Google Shape;2203;p123"/>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4" name="Google Shape;2204;p12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2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2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2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8" name="Google Shape;2208;p12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9" name="Google Shape;2209;p12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2210" name="Shape 2210"/>
        <p:cNvGrpSpPr/>
        <p:nvPr/>
      </p:nvGrpSpPr>
      <p:grpSpPr>
        <a:xfrm>
          <a:off x="0" y="0"/>
          <a:ext cx="0" cy="0"/>
          <a:chOff x="0" y="0"/>
          <a:chExt cx="0" cy="0"/>
        </a:xfrm>
      </p:grpSpPr>
      <p:sp>
        <p:nvSpPr>
          <p:cNvPr id="2211" name="Google Shape;2211;p12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3" name="Google Shape;2213;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14" name="Google Shape;2214;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15" name="Google Shape;2215;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16" name="Google Shape;2216;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17" name="Google Shape;2217;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18" name="Google Shape;2218;p124"/>
          <p:cNvGrpSpPr/>
          <p:nvPr/>
        </p:nvGrpSpPr>
        <p:grpSpPr>
          <a:xfrm>
            <a:off x="457200" y="1300225"/>
            <a:ext cx="776889" cy="621300"/>
            <a:chOff x="457200" y="1378813"/>
            <a:chExt cx="776889" cy="621300"/>
          </a:xfrm>
        </p:grpSpPr>
        <p:sp>
          <p:nvSpPr>
            <p:cNvPr id="2219" name="Google Shape;2219;p12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20" name="Google Shape;2220;p12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124"/>
          <p:cNvGrpSpPr/>
          <p:nvPr/>
        </p:nvGrpSpPr>
        <p:grpSpPr>
          <a:xfrm>
            <a:off x="457200" y="2000125"/>
            <a:ext cx="776889" cy="621300"/>
            <a:chOff x="457200" y="1378813"/>
            <a:chExt cx="776889" cy="621300"/>
          </a:xfrm>
        </p:grpSpPr>
        <p:sp>
          <p:nvSpPr>
            <p:cNvPr id="2222" name="Google Shape;2222;p12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3" name="Google Shape;2223;p12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124"/>
          <p:cNvGrpSpPr/>
          <p:nvPr/>
        </p:nvGrpSpPr>
        <p:grpSpPr>
          <a:xfrm>
            <a:off x="457200" y="2692850"/>
            <a:ext cx="776889" cy="621300"/>
            <a:chOff x="457200" y="1378813"/>
            <a:chExt cx="776889" cy="621300"/>
          </a:xfrm>
        </p:grpSpPr>
        <p:sp>
          <p:nvSpPr>
            <p:cNvPr id="2225" name="Google Shape;2225;p12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6" name="Google Shape;2226;p12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124"/>
          <p:cNvGrpSpPr/>
          <p:nvPr/>
        </p:nvGrpSpPr>
        <p:grpSpPr>
          <a:xfrm>
            <a:off x="457200" y="3390350"/>
            <a:ext cx="776889" cy="621300"/>
            <a:chOff x="457200" y="1378813"/>
            <a:chExt cx="776889" cy="621300"/>
          </a:xfrm>
        </p:grpSpPr>
        <p:sp>
          <p:nvSpPr>
            <p:cNvPr id="2228" name="Google Shape;2228;p12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9" name="Google Shape;2229;p12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0" name="Google Shape;2230;p12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1" name="Google Shape;2231;p12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2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2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5" name="Google Shape;2235;p12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6" name="Google Shape;2236;p12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37" name="Google Shape;2237;p124"/>
          <p:cNvGrpSpPr/>
          <p:nvPr/>
        </p:nvGrpSpPr>
        <p:grpSpPr>
          <a:xfrm>
            <a:off x="469500" y="4083075"/>
            <a:ext cx="776889" cy="621300"/>
            <a:chOff x="457200" y="1378813"/>
            <a:chExt cx="776889" cy="621300"/>
          </a:xfrm>
        </p:grpSpPr>
        <p:sp>
          <p:nvSpPr>
            <p:cNvPr id="2238" name="Google Shape;2238;p12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9" name="Google Shape;2239;p12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0" name="Google Shape;2240;p12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2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242" name="Shape 2242"/>
        <p:cNvGrpSpPr/>
        <p:nvPr/>
      </p:nvGrpSpPr>
      <p:grpSpPr>
        <a:xfrm>
          <a:off x="0" y="0"/>
          <a:ext cx="0" cy="0"/>
          <a:chOff x="0" y="0"/>
          <a:chExt cx="0" cy="0"/>
        </a:xfrm>
      </p:grpSpPr>
      <p:sp>
        <p:nvSpPr>
          <p:cNvPr id="2243" name="Google Shape;2243;p12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5" name="Google Shape;2245;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6" name="Google Shape;2246;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47" name="Google Shape;224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48" name="Google Shape;2248;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49" name="Google Shape;2249;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50" name="Google Shape;2250;p125"/>
          <p:cNvGrpSpPr/>
          <p:nvPr/>
        </p:nvGrpSpPr>
        <p:grpSpPr>
          <a:xfrm>
            <a:off x="457200" y="1237825"/>
            <a:ext cx="776900" cy="486300"/>
            <a:chOff x="457200" y="1466425"/>
            <a:chExt cx="776900" cy="486300"/>
          </a:xfrm>
        </p:grpSpPr>
        <p:sp>
          <p:nvSpPr>
            <p:cNvPr id="2251" name="Google Shape;2251;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52" name="Google Shape;2252;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3" name="Google Shape;2253;p12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4" name="Google Shape;2254;p12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5" name="Google Shape;2255;p125"/>
          <p:cNvGrpSpPr/>
          <p:nvPr/>
        </p:nvGrpSpPr>
        <p:grpSpPr>
          <a:xfrm>
            <a:off x="457200" y="1828900"/>
            <a:ext cx="776900" cy="486300"/>
            <a:chOff x="457200" y="1466425"/>
            <a:chExt cx="776900" cy="486300"/>
          </a:xfrm>
        </p:grpSpPr>
        <p:sp>
          <p:nvSpPr>
            <p:cNvPr id="2256" name="Google Shape;2256;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7" name="Google Shape;2257;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8" name="Google Shape;2258;p12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9" name="Google Shape;2259;p125"/>
          <p:cNvGrpSpPr/>
          <p:nvPr/>
        </p:nvGrpSpPr>
        <p:grpSpPr>
          <a:xfrm>
            <a:off x="457200" y="2419975"/>
            <a:ext cx="776900" cy="486300"/>
            <a:chOff x="457200" y="1466425"/>
            <a:chExt cx="776900" cy="486300"/>
          </a:xfrm>
        </p:grpSpPr>
        <p:sp>
          <p:nvSpPr>
            <p:cNvPr id="2260" name="Google Shape;2260;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1" name="Google Shape;2261;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2" name="Google Shape;2262;p12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3" name="Google Shape;2263;p125"/>
          <p:cNvGrpSpPr/>
          <p:nvPr/>
        </p:nvGrpSpPr>
        <p:grpSpPr>
          <a:xfrm>
            <a:off x="457200" y="3011050"/>
            <a:ext cx="776900" cy="486300"/>
            <a:chOff x="457200" y="1466425"/>
            <a:chExt cx="776900" cy="486300"/>
          </a:xfrm>
        </p:grpSpPr>
        <p:sp>
          <p:nvSpPr>
            <p:cNvPr id="2264" name="Google Shape;2264;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5" name="Google Shape;2265;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6" name="Google Shape;2266;p12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7" name="Google Shape;2267;p125"/>
          <p:cNvGrpSpPr/>
          <p:nvPr/>
        </p:nvGrpSpPr>
        <p:grpSpPr>
          <a:xfrm>
            <a:off x="457200" y="3602137"/>
            <a:ext cx="776900" cy="486300"/>
            <a:chOff x="457200" y="1466425"/>
            <a:chExt cx="776900" cy="486300"/>
          </a:xfrm>
        </p:grpSpPr>
        <p:sp>
          <p:nvSpPr>
            <p:cNvPr id="2268" name="Google Shape;226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9" name="Google Shape;226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0" name="Google Shape;2270;p12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1" name="Google Shape;2271;p125"/>
          <p:cNvGrpSpPr/>
          <p:nvPr/>
        </p:nvGrpSpPr>
        <p:grpSpPr>
          <a:xfrm>
            <a:off x="457200" y="4193262"/>
            <a:ext cx="776900" cy="486300"/>
            <a:chOff x="457200" y="1466425"/>
            <a:chExt cx="776900" cy="486300"/>
          </a:xfrm>
        </p:grpSpPr>
        <p:sp>
          <p:nvSpPr>
            <p:cNvPr id="2272" name="Google Shape;2272;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3" name="Google Shape;2273;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4" name="Google Shape;2274;p12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5" name="Google Shape;2275;p12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6" name="Google Shape;2276;p12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7" name="Google Shape;2277;p12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8" name="Google Shape;2278;p12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279" name="Shape 2279"/>
        <p:cNvGrpSpPr/>
        <p:nvPr/>
      </p:nvGrpSpPr>
      <p:grpSpPr>
        <a:xfrm>
          <a:off x="0" y="0"/>
          <a:ext cx="0" cy="0"/>
          <a:chOff x="0" y="0"/>
          <a:chExt cx="0" cy="0"/>
        </a:xfrm>
      </p:grpSpPr>
      <p:sp>
        <p:nvSpPr>
          <p:cNvPr id="2280" name="Google Shape;2280;p12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2" name="Google Shape;2282;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83" name="Google Shape;2283;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84" name="Google Shape;2284;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85" name="Google Shape;2285;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86" name="Google Shape;2286;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87" name="Google Shape;2287;p126"/>
          <p:cNvGrpSpPr/>
          <p:nvPr/>
        </p:nvGrpSpPr>
        <p:grpSpPr>
          <a:xfrm>
            <a:off x="457200" y="1237825"/>
            <a:ext cx="776900" cy="486300"/>
            <a:chOff x="457200" y="1466425"/>
            <a:chExt cx="776900" cy="486300"/>
          </a:xfrm>
        </p:grpSpPr>
        <p:sp>
          <p:nvSpPr>
            <p:cNvPr id="2288" name="Google Shape;2288;p12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9" name="Google Shape;2289;p12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0" name="Google Shape;2290;p12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1" name="Google Shape;2291;p12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2" name="Google Shape;2292;p126"/>
          <p:cNvGrpSpPr/>
          <p:nvPr/>
        </p:nvGrpSpPr>
        <p:grpSpPr>
          <a:xfrm>
            <a:off x="457200" y="1828900"/>
            <a:ext cx="776900" cy="486300"/>
            <a:chOff x="457200" y="1466425"/>
            <a:chExt cx="776900" cy="486300"/>
          </a:xfrm>
        </p:grpSpPr>
        <p:sp>
          <p:nvSpPr>
            <p:cNvPr id="2293" name="Google Shape;2293;p12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4" name="Google Shape;2294;p12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5" name="Google Shape;2295;p12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6" name="Google Shape;2296;p126"/>
          <p:cNvGrpSpPr/>
          <p:nvPr/>
        </p:nvGrpSpPr>
        <p:grpSpPr>
          <a:xfrm>
            <a:off x="457200" y="2419975"/>
            <a:ext cx="776900" cy="486300"/>
            <a:chOff x="457200" y="1466425"/>
            <a:chExt cx="776900" cy="486300"/>
          </a:xfrm>
        </p:grpSpPr>
        <p:sp>
          <p:nvSpPr>
            <p:cNvPr id="2297" name="Google Shape;2297;p1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8" name="Google Shape;2298;p1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9" name="Google Shape;2299;p12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0" name="Google Shape;2300;p126"/>
          <p:cNvGrpSpPr/>
          <p:nvPr/>
        </p:nvGrpSpPr>
        <p:grpSpPr>
          <a:xfrm>
            <a:off x="457200" y="3011050"/>
            <a:ext cx="776900" cy="486300"/>
            <a:chOff x="457200" y="1466425"/>
            <a:chExt cx="776900" cy="486300"/>
          </a:xfrm>
        </p:grpSpPr>
        <p:sp>
          <p:nvSpPr>
            <p:cNvPr id="2301" name="Google Shape;2301;p12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02" name="Google Shape;2302;p12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12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4" name="Google Shape;2304;p126"/>
          <p:cNvGrpSpPr/>
          <p:nvPr/>
        </p:nvGrpSpPr>
        <p:grpSpPr>
          <a:xfrm>
            <a:off x="457200" y="3602137"/>
            <a:ext cx="776900" cy="486300"/>
            <a:chOff x="457200" y="1466425"/>
            <a:chExt cx="776900" cy="486300"/>
          </a:xfrm>
        </p:grpSpPr>
        <p:sp>
          <p:nvSpPr>
            <p:cNvPr id="2305" name="Google Shape;2305;p12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6" name="Google Shape;2306;p12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7" name="Google Shape;2307;p12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8" name="Google Shape;2308;p126"/>
          <p:cNvGrpSpPr/>
          <p:nvPr/>
        </p:nvGrpSpPr>
        <p:grpSpPr>
          <a:xfrm>
            <a:off x="457200" y="4193262"/>
            <a:ext cx="776900" cy="486300"/>
            <a:chOff x="457200" y="1466425"/>
            <a:chExt cx="776900" cy="486300"/>
          </a:xfrm>
        </p:grpSpPr>
        <p:sp>
          <p:nvSpPr>
            <p:cNvPr id="2309" name="Google Shape;2309;p1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10" name="Google Shape;2310;p1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12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2" name="Google Shape;2312;p12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3" name="Google Shape;2313;p12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4" name="Google Shape;2314;p12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5" name="Google Shape;2315;p12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316" name="Shape 2316"/>
        <p:cNvGrpSpPr/>
        <p:nvPr/>
      </p:nvGrpSpPr>
      <p:grpSpPr>
        <a:xfrm>
          <a:off x="0" y="0"/>
          <a:ext cx="0" cy="0"/>
          <a:chOff x="0" y="0"/>
          <a:chExt cx="0" cy="0"/>
        </a:xfrm>
      </p:grpSpPr>
      <p:sp>
        <p:nvSpPr>
          <p:cNvPr id="2317" name="Google Shape;2317;p12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9" name="Google Shape;2319;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0" name="Google Shape;2320;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1" name="Google Shape;2321;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22" name="Google Shape;2322;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23" name="Google Shape;2323;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24" name="Google Shape;2324;p127"/>
          <p:cNvGrpSpPr/>
          <p:nvPr/>
        </p:nvGrpSpPr>
        <p:grpSpPr>
          <a:xfrm>
            <a:off x="457222" y="1149803"/>
            <a:ext cx="713194" cy="446423"/>
            <a:chOff x="457200" y="1466425"/>
            <a:chExt cx="776900" cy="486300"/>
          </a:xfrm>
        </p:grpSpPr>
        <p:sp>
          <p:nvSpPr>
            <p:cNvPr id="2325" name="Google Shape;2325;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6" name="Google Shape;2326;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7" name="Google Shape;2327;p12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8" name="Google Shape;2328;p12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9" name="Google Shape;2329;p127"/>
          <p:cNvGrpSpPr/>
          <p:nvPr/>
        </p:nvGrpSpPr>
        <p:grpSpPr>
          <a:xfrm>
            <a:off x="457222" y="1672428"/>
            <a:ext cx="713194" cy="446423"/>
            <a:chOff x="457200" y="1466425"/>
            <a:chExt cx="776900" cy="486300"/>
          </a:xfrm>
        </p:grpSpPr>
        <p:sp>
          <p:nvSpPr>
            <p:cNvPr id="2330" name="Google Shape;2330;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31" name="Google Shape;2331;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2" name="Google Shape;2332;p12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3" name="Google Shape;2333;p12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4" name="Google Shape;2334;p127"/>
          <p:cNvGrpSpPr/>
          <p:nvPr/>
        </p:nvGrpSpPr>
        <p:grpSpPr>
          <a:xfrm>
            <a:off x="457197" y="2195578"/>
            <a:ext cx="713194" cy="446423"/>
            <a:chOff x="457200" y="1466425"/>
            <a:chExt cx="776900" cy="486300"/>
          </a:xfrm>
        </p:grpSpPr>
        <p:sp>
          <p:nvSpPr>
            <p:cNvPr id="2335" name="Google Shape;2335;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6" name="Google Shape;2336;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7" name="Google Shape;2337;p12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8" name="Google Shape;2338;p12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9" name="Google Shape;2339;p127"/>
          <p:cNvGrpSpPr/>
          <p:nvPr/>
        </p:nvGrpSpPr>
        <p:grpSpPr>
          <a:xfrm>
            <a:off x="457197" y="2718203"/>
            <a:ext cx="713194" cy="446423"/>
            <a:chOff x="457200" y="1466425"/>
            <a:chExt cx="776900" cy="486300"/>
          </a:xfrm>
        </p:grpSpPr>
        <p:sp>
          <p:nvSpPr>
            <p:cNvPr id="2340" name="Google Shape;2340;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41" name="Google Shape;2341;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2" name="Google Shape;2342;p12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3" name="Google Shape;2343;p12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4" name="Google Shape;2344;p127"/>
          <p:cNvGrpSpPr/>
          <p:nvPr/>
        </p:nvGrpSpPr>
        <p:grpSpPr>
          <a:xfrm>
            <a:off x="457222" y="3240828"/>
            <a:ext cx="713194" cy="446423"/>
            <a:chOff x="457200" y="1466425"/>
            <a:chExt cx="776900" cy="486300"/>
          </a:xfrm>
        </p:grpSpPr>
        <p:sp>
          <p:nvSpPr>
            <p:cNvPr id="2345" name="Google Shape;2345;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6" name="Google Shape;2346;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7" name="Google Shape;2347;p12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8" name="Google Shape;2348;p12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9" name="Google Shape;2349;p127"/>
          <p:cNvGrpSpPr/>
          <p:nvPr/>
        </p:nvGrpSpPr>
        <p:grpSpPr>
          <a:xfrm>
            <a:off x="457222" y="3763453"/>
            <a:ext cx="713194" cy="446423"/>
            <a:chOff x="457200" y="1466425"/>
            <a:chExt cx="776900" cy="486300"/>
          </a:xfrm>
        </p:grpSpPr>
        <p:sp>
          <p:nvSpPr>
            <p:cNvPr id="2350" name="Google Shape;2350;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51" name="Google Shape;2351;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2" name="Google Shape;2352;p12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3" name="Google Shape;2353;p12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4" name="Google Shape;2354;p127"/>
          <p:cNvGrpSpPr/>
          <p:nvPr/>
        </p:nvGrpSpPr>
        <p:grpSpPr>
          <a:xfrm>
            <a:off x="457222" y="4311603"/>
            <a:ext cx="713194" cy="446423"/>
            <a:chOff x="457200" y="1466425"/>
            <a:chExt cx="776900" cy="486300"/>
          </a:xfrm>
        </p:grpSpPr>
        <p:sp>
          <p:nvSpPr>
            <p:cNvPr id="2355" name="Google Shape;2355;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6" name="Google Shape;2356;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7" name="Google Shape;2357;p12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2358" name="Shape 2358"/>
        <p:cNvGrpSpPr/>
        <p:nvPr/>
      </p:nvGrpSpPr>
      <p:grpSpPr>
        <a:xfrm>
          <a:off x="0" y="0"/>
          <a:ext cx="0" cy="0"/>
          <a:chOff x="0" y="0"/>
          <a:chExt cx="0" cy="0"/>
        </a:xfrm>
      </p:grpSpPr>
      <p:sp>
        <p:nvSpPr>
          <p:cNvPr id="2359" name="Google Shape;2359;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0" name="Google Shape;2360;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61" name="Google Shape;2361;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2" name="Google Shape;236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63" name="Google Shape;2363;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64" name="Google Shape;2364;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5" name="Google Shape;2365;p12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6" name="Google Shape;2366;p128"/>
          <p:cNvGrpSpPr/>
          <p:nvPr/>
        </p:nvGrpSpPr>
        <p:grpSpPr>
          <a:xfrm>
            <a:off x="457427" y="3873038"/>
            <a:ext cx="602564" cy="377174"/>
            <a:chOff x="457200" y="1466425"/>
            <a:chExt cx="776900" cy="486300"/>
          </a:xfrm>
        </p:grpSpPr>
        <p:sp>
          <p:nvSpPr>
            <p:cNvPr id="2367" name="Google Shape;2367;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8" name="Google Shape;2368;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9" name="Google Shape;2369;p12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0" name="Google Shape;2370;p12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1" name="Google Shape;2371;p128"/>
          <p:cNvGrpSpPr/>
          <p:nvPr/>
        </p:nvGrpSpPr>
        <p:grpSpPr>
          <a:xfrm>
            <a:off x="457315" y="4311142"/>
            <a:ext cx="602564" cy="377174"/>
            <a:chOff x="457200" y="1466425"/>
            <a:chExt cx="776900" cy="486300"/>
          </a:xfrm>
        </p:grpSpPr>
        <p:sp>
          <p:nvSpPr>
            <p:cNvPr id="2372" name="Google Shape;2372;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3" name="Google Shape;2373;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4" name="Google Shape;2374;p12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5" name="Google Shape;2375;p12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6" name="Google Shape;2376;p128"/>
          <p:cNvGrpSpPr/>
          <p:nvPr/>
        </p:nvGrpSpPr>
        <p:grpSpPr>
          <a:xfrm>
            <a:off x="457377" y="2996663"/>
            <a:ext cx="602564" cy="377174"/>
            <a:chOff x="457200" y="1466425"/>
            <a:chExt cx="776900" cy="486300"/>
          </a:xfrm>
        </p:grpSpPr>
        <p:sp>
          <p:nvSpPr>
            <p:cNvPr id="2377" name="Google Shape;2377;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8" name="Google Shape;2378;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9" name="Google Shape;2379;p12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0" name="Google Shape;2380;p12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1" name="Google Shape;2381;p128"/>
          <p:cNvGrpSpPr/>
          <p:nvPr/>
        </p:nvGrpSpPr>
        <p:grpSpPr>
          <a:xfrm>
            <a:off x="457265" y="3434767"/>
            <a:ext cx="602564" cy="377174"/>
            <a:chOff x="457200" y="1466425"/>
            <a:chExt cx="776900" cy="486300"/>
          </a:xfrm>
        </p:grpSpPr>
        <p:sp>
          <p:nvSpPr>
            <p:cNvPr id="2382" name="Google Shape;2382;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3" name="Google Shape;2383;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4" name="Google Shape;2384;p12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5" name="Google Shape;2385;p12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6" name="Google Shape;2386;p128"/>
          <p:cNvGrpSpPr/>
          <p:nvPr/>
        </p:nvGrpSpPr>
        <p:grpSpPr>
          <a:xfrm>
            <a:off x="457402" y="2135288"/>
            <a:ext cx="602564" cy="377174"/>
            <a:chOff x="457200" y="1466425"/>
            <a:chExt cx="776900" cy="486300"/>
          </a:xfrm>
        </p:grpSpPr>
        <p:sp>
          <p:nvSpPr>
            <p:cNvPr id="2387" name="Google Shape;2387;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8" name="Google Shape;2388;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12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0" name="Google Shape;2390;p12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1" name="Google Shape;2391;p128"/>
          <p:cNvGrpSpPr/>
          <p:nvPr/>
        </p:nvGrpSpPr>
        <p:grpSpPr>
          <a:xfrm>
            <a:off x="457290" y="2573392"/>
            <a:ext cx="602564" cy="377174"/>
            <a:chOff x="457200" y="1466425"/>
            <a:chExt cx="776900" cy="486300"/>
          </a:xfrm>
        </p:grpSpPr>
        <p:sp>
          <p:nvSpPr>
            <p:cNvPr id="2392" name="Google Shape;2392;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3" name="Google Shape;2393;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4" name="Google Shape;2394;p12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5" name="Google Shape;2395;p12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128"/>
          <p:cNvGrpSpPr/>
          <p:nvPr/>
        </p:nvGrpSpPr>
        <p:grpSpPr>
          <a:xfrm>
            <a:off x="457352" y="1258913"/>
            <a:ext cx="602564" cy="377174"/>
            <a:chOff x="457200" y="1466425"/>
            <a:chExt cx="776900" cy="486300"/>
          </a:xfrm>
        </p:grpSpPr>
        <p:sp>
          <p:nvSpPr>
            <p:cNvPr id="2397" name="Google Shape;2397;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8" name="Google Shape;2398;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12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0" name="Google Shape;2400;p12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1" name="Google Shape;2401;p128"/>
          <p:cNvGrpSpPr/>
          <p:nvPr/>
        </p:nvGrpSpPr>
        <p:grpSpPr>
          <a:xfrm>
            <a:off x="457240" y="1697017"/>
            <a:ext cx="602564" cy="377174"/>
            <a:chOff x="457200" y="1466425"/>
            <a:chExt cx="776900" cy="486300"/>
          </a:xfrm>
        </p:grpSpPr>
        <p:sp>
          <p:nvSpPr>
            <p:cNvPr id="2402" name="Google Shape;2402;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3" name="Google Shape;2403;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4" name="Google Shape;2404;p12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2405" name="Shape 2405"/>
        <p:cNvGrpSpPr/>
        <p:nvPr/>
      </p:nvGrpSpPr>
      <p:grpSpPr>
        <a:xfrm>
          <a:off x="0" y="0"/>
          <a:ext cx="0" cy="0"/>
          <a:chOff x="0" y="0"/>
          <a:chExt cx="0" cy="0"/>
        </a:xfrm>
      </p:grpSpPr>
      <p:sp>
        <p:nvSpPr>
          <p:cNvPr id="2406" name="Google Shape;2406;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7" name="Google Shape;2407;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08" name="Google Shape;2408;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09" name="Google Shape;2409;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10" name="Google Shape;2410;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11" name="Google Shape;2411;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2" name="Google Shape;2412;p12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3" name="Google Shape;2413;p129"/>
          <p:cNvGrpSpPr/>
          <p:nvPr/>
        </p:nvGrpSpPr>
        <p:grpSpPr>
          <a:xfrm>
            <a:off x="457427" y="3873038"/>
            <a:ext cx="602564" cy="377174"/>
            <a:chOff x="457200" y="1466425"/>
            <a:chExt cx="776900" cy="486300"/>
          </a:xfrm>
        </p:grpSpPr>
        <p:sp>
          <p:nvSpPr>
            <p:cNvPr id="2414" name="Google Shape;2414;p12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5" name="Google Shape;2415;p12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6" name="Google Shape;2416;p12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7" name="Google Shape;2417;p12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8" name="Google Shape;2418;p129"/>
          <p:cNvGrpSpPr/>
          <p:nvPr/>
        </p:nvGrpSpPr>
        <p:grpSpPr>
          <a:xfrm>
            <a:off x="457315" y="4311142"/>
            <a:ext cx="602564" cy="377174"/>
            <a:chOff x="457200" y="1466425"/>
            <a:chExt cx="776900" cy="486300"/>
          </a:xfrm>
        </p:grpSpPr>
        <p:sp>
          <p:nvSpPr>
            <p:cNvPr id="2419" name="Google Shape;2419;p12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20" name="Google Shape;2420;p12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1" name="Google Shape;2421;p12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2" name="Google Shape;2422;p12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3" name="Google Shape;2423;p129"/>
          <p:cNvGrpSpPr/>
          <p:nvPr/>
        </p:nvGrpSpPr>
        <p:grpSpPr>
          <a:xfrm>
            <a:off x="457377" y="2996663"/>
            <a:ext cx="602564" cy="377174"/>
            <a:chOff x="457200" y="1466425"/>
            <a:chExt cx="776900" cy="486300"/>
          </a:xfrm>
        </p:grpSpPr>
        <p:sp>
          <p:nvSpPr>
            <p:cNvPr id="2424" name="Google Shape;2424;p12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5" name="Google Shape;2425;p12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12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7" name="Google Shape;2427;p12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8" name="Google Shape;2428;p129"/>
          <p:cNvGrpSpPr/>
          <p:nvPr/>
        </p:nvGrpSpPr>
        <p:grpSpPr>
          <a:xfrm>
            <a:off x="457265" y="3434767"/>
            <a:ext cx="602564" cy="377174"/>
            <a:chOff x="457200" y="1466425"/>
            <a:chExt cx="776900" cy="486300"/>
          </a:xfrm>
        </p:grpSpPr>
        <p:sp>
          <p:nvSpPr>
            <p:cNvPr id="2429" name="Google Shape;2429;p12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30" name="Google Shape;2430;p12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1" name="Google Shape;2431;p12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2" name="Google Shape;2432;p12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3" name="Google Shape;2433;p129"/>
          <p:cNvGrpSpPr/>
          <p:nvPr/>
        </p:nvGrpSpPr>
        <p:grpSpPr>
          <a:xfrm>
            <a:off x="457402" y="2135288"/>
            <a:ext cx="602564" cy="377174"/>
            <a:chOff x="457200" y="1466425"/>
            <a:chExt cx="776900" cy="486300"/>
          </a:xfrm>
        </p:grpSpPr>
        <p:sp>
          <p:nvSpPr>
            <p:cNvPr id="2434" name="Google Shape;2434;p12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5" name="Google Shape;2435;p12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12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7" name="Google Shape;2437;p12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8" name="Google Shape;2438;p129"/>
          <p:cNvGrpSpPr/>
          <p:nvPr/>
        </p:nvGrpSpPr>
        <p:grpSpPr>
          <a:xfrm>
            <a:off x="457290" y="2573392"/>
            <a:ext cx="602564" cy="377174"/>
            <a:chOff x="457200" y="1466425"/>
            <a:chExt cx="776900" cy="486300"/>
          </a:xfrm>
        </p:grpSpPr>
        <p:sp>
          <p:nvSpPr>
            <p:cNvPr id="2439" name="Google Shape;2439;p12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40" name="Google Shape;2440;p12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1" name="Google Shape;2441;p12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2" name="Google Shape;2442;p12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3" name="Google Shape;2443;p129"/>
          <p:cNvGrpSpPr/>
          <p:nvPr/>
        </p:nvGrpSpPr>
        <p:grpSpPr>
          <a:xfrm>
            <a:off x="457352" y="1258913"/>
            <a:ext cx="602564" cy="377174"/>
            <a:chOff x="457200" y="1466425"/>
            <a:chExt cx="776900" cy="486300"/>
          </a:xfrm>
        </p:grpSpPr>
        <p:sp>
          <p:nvSpPr>
            <p:cNvPr id="2444" name="Google Shape;2444;p12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5" name="Google Shape;2445;p12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6" name="Google Shape;2446;p12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7" name="Google Shape;2447;p12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8" name="Google Shape;2448;p129"/>
          <p:cNvGrpSpPr/>
          <p:nvPr/>
        </p:nvGrpSpPr>
        <p:grpSpPr>
          <a:xfrm>
            <a:off x="457240" y="1697017"/>
            <a:ext cx="602564" cy="377174"/>
            <a:chOff x="457200" y="1466425"/>
            <a:chExt cx="776900" cy="486300"/>
          </a:xfrm>
        </p:grpSpPr>
        <p:sp>
          <p:nvSpPr>
            <p:cNvPr id="2449" name="Google Shape;2449;p12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50" name="Google Shape;2450;p12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1" name="Google Shape;2451;p12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2452" name="Shape 2452"/>
        <p:cNvGrpSpPr/>
        <p:nvPr/>
      </p:nvGrpSpPr>
      <p:grpSpPr>
        <a:xfrm>
          <a:off x="0" y="0"/>
          <a:ext cx="0" cy="0"/>
          <a:chOff x="0" y="0"/>
          <a:chExt cx="0" cy="0"/>
        </a:xfrm>
      </p:grpSpPr>
      <p:sp>
        <p:nvSpPr>
          <p:cNvPr id="2453" name="Google Shape;2453;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4" name="Google Shape;2454;p1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55" name="Google Shape;2455;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56" name="Google Shape;2456;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57" name="Google Shape;2457;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58" name="Google Shape;2458;p1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9" name="Google Shape;2459;p130"/>
          <p:cNvGrpSpPr/>
          <p:nvPr/>
        </p:nvGrpSpPr>
        <p:grpSpPr>
          <a:xfrm>
            <a:off x="457181" y="1345103"/>
            <a:ext cx="533372" cy="533480"/>
            <a:chOff x="457200" y="1378813"/>
            <a:chExt cx="695400" cy="695450"/>
          </a:xfrm>
        </p:grpSpPr>
        <p:sp>
          <p:nvSpPr>
            <p:cNvPr id="2460" name="Google Shape;2460;p1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61" name="Google Shape;2461;p13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2" name="Google Shape;2462;p13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64" name="Google Shape;2464;p130"/>
          <p:cNvGrpSpPr/>
          <p:nvPr/>
        </p:nvGrpSpPr>
        <p:grpSpPr>
          <a:xfrm>
            <a:off x="3305156" y="1345103"/>
            <a:ext cx="533372" cy="533480"/>
            <a:chOff x="457200" y="1378813"/>
            <a:chExt cx="695400" cy="695450"/>
          </a:xfrm>
        </p:grpSpPr>
        <p:sp>
          <p:nvSpPr>
            <p:cNvPr id="2465" name="Google Shape;2465;p1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6" name="Google Shape;2466;p13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7" name="Google Shape;2467;p130"/>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0"/>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69" name="Google Shape;2469;p130"/>
          <p:cNvGrpSpPr/>
          <p:nvPr/>
        </p:nvGrpSpPr>
        <p:grpSpPr>
          <a:xfrm>
            <a:off x="6134081" y="1345853"/>
            <a:ext cx="533372" cy="533480"/>
            <a:chOff x="457200" y="1378813"/>
            <a:chExt cx="695400" cy="695450"/>
          </a:xfrm>
        </p:grpSpPr>
        <p:sp>
          <p:nvSpPr>
            <p:cNvPr id="2470" name="Google Shape;2470;p1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71" name="Google Shape;2471;p13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2" name="Google Shape;2472;p13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2474" name="Shape 2474"/>
        <p:cNvGrpSpPr/>
        <p:nvPr/>
      </p:nvGrpSpPr>
      <p:grpSpPr>
        <a:xfrm>
          <a:off x="0" y="0"/>
          <a:ext cx="0" cy="0"/>
          <a:chOff x="0" y="0"/>
          <a:chExt cx="0" cy="0"/>
        </a:xfrm>
      </p:grpSpPr>
      <p:pic>
        <p:nvPicPr>
          <p:cNvPr id="2475" name="Google Shape;2475;p13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6" name="Google Shape;2476;p1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8" name="Google Shape;2478;p1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9" name="Google Shape;2479;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80" name="Google Shape;2480;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81" name="Google Shape;2481;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82" name="Google Shape;2482;p1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83" name="Google Shape;2483;p131"/>
          <p:cNvGrpSpPr/>
          <p:nvPr/>
        </p:nvGrpSpPr>
        <p:grpSpPr>
          <a:xfrm>
            <a:off x="457206" y="1421303"/>
            <a:ext cx="533372" cy="533480"/>
            <a:chOff x="457200" y="1378813"/>
            <a:chExt cx="695400" cy="695450"/>
          </a:xfrm>
        </p:grpSpPr>
        <p:sp>
          <p:nvSpPr>
            <p:cNvPr id="2484" name="Google Shape;2484;p13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5" name="Google Shape;2485;p13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6" name="Google Shape;2486;p13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7" name="Google Shape;2487;p13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8" name="Google Shape;2488;p1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9" name="Google Shape;2489;p131"/>
          <p:cNvGrpSpPr/>
          <p:nvPr/>
        </p:nvGrpSpPr>
        <p:grpSpPr>
          <a:xfrm>
            <a:off x="4936306" y="1423553"/>
            <a:ext cx="533372" cy="533480"/>
            <a:chOff x="457200" y="1378813"/>
            <a:chExt cx="695400" cy="695450"/>
          </a:xfrm>
        </p:grpSpPr>
        <p:sp>
          <p:nvSpPr>
            <p:cNvPr id="2490" name="Google Shape;2490;p13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91" name="Google Shape;2491;p13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2" name="Google Shape;2492;p13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3" name="Google Shape;2493;p13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2494" name="Shape 2494"/>
        <p:cNvGrpSpPr/>
        <p:nvPr/>
      </p:nvGrpSpPr>
      <p:grpSpPr>
        <a:xfrm>
          <a:off x="0" y="0"/>
          <a:ext cx="0" cy="0"/>
          <a:chOff x="0" y="0"/>
          <a:chExt cx="0" cy="0"/>
        </a:xfrm>
      </p:grpSpPr>
      <p:sp>
        <p:nvSpPr>
          <p:cNvPr id="2495" name="Google Shape;2495;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6" name="Google Shape;2496;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97" name="Google Shape;2497;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98" name="Google Shape;249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99" name="Google Shape;2499;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00" name="Google Shape;2500;p1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1" name="Google Shape;2501;p13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502" name="Google Shape;2502;p13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7" name="Google Shape;2507;p13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8" name="Google Shape;2508;p13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3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3" name="Google Shape;2513;p13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4" name="Google Shape;2514;p13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7" name="Google Shape;2517;p13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518" name="Google Shape;2518;p13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9" name="Google Shape;2519;p13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0" name="Google Shape;2520;p13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2521" name="Shape 2521"/>
        <p:cNvGrpSpPr/>
        <p:nvPr/>
      </p:nvGrpSpPr>
      <p:grpSpPr>
        <a:xfrm>
          <a:off x="0" y="0"/>
          <a:ext cx="0" cy="0"/>
          <a:chOff x="0" y="0"/>
          <a:chExt cx="0" cy="0"/>
        </a:xfrm>
      </p:grpSpPr>
      <p:sp>
        <p:nvSpPr>
          <p:cNvPr id="2522" name="Google Shape;2522;p1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4" name="Google Shape;2524;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25" name="Google Shape;2525;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6" name="Google Shape;2526;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27" name="Google Shape;2527;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8" name="Google Shape;2528;p1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9" name="Google Shape;2529;p1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0" name="Google Shape;2530;p1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4" name="Google Shape;2534;p1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5" name="Google Shape;2535;p1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36" name="Google Shape;2536;p13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37" name="Google Shape;2537;p13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538" name="Google Shape;2538;p133"/>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539" name="Google Shape;2539;p13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2540" name="Shape 2540"/>
        <p:cNvGrpSpPr/>
        <p:nvPr/>
      </p:nvGrpSpPr>
      <p:grpSpPr>
        <a:xfrm>
          <a:off x="0" y="0"/>
          <a:ext cx="0" cy="0"/>
          <a:chOff x="0" y="0"/>
          <a:chExt cx="0" cy="0"/>
        </a:xfrm>
      </p:grpSpPr>
      <p:sp>
        <p:nvSpPr>
          <p:cNvPr id="2541" name="Google Shape;2541;p1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3" name="Google Shape;2543;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44" name="Google Shape;2544;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5" name="Google Shape;2545;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46" name="Google Shape;2546;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7" name="Google Shape;2547;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8" name="Google Shape;2548;p13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9" name="Google Shape;2549;p1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3" name="Google Shape;2553;p13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4" name="Google Shape;2554;p13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55" name="Google Shape;2555;p13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56" name="Google Shape;2556;p134"/>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557" name="Google Shape;2557;p134"/>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558" name="Google Shape;2558;p13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2559" name="Shape 2559"/>
        <p:cNvGrpSpPr/>
        <p:nvPr/>
      </p:nvGrpSpPr>
      <p:grpSpPr>
        <a:xfrm>
          <a:off x="0" y="0"/>
          <a:ext cx="0" cy="0"/>
          <a:chOff x="0" y="0"/>
          <a:chExt cx="0" cy="0"/>
        </a:xfrm>
      </p:grpSpPr>
      <p:sp>
        <p:nvSpPr>
          <p:cNvPr id="2560" name="Google Shape;2560;p1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2" name="Google Shape;2562;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63" name="Google Shape;2563;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64" name="Google Shape;2564;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65" name="Google Shape;2565;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6" name="Google Shape;2566;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7" name="Google Shape;2567;p13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8" name="Google Shape;2568;p1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2" name="Google Shape;2572;p13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3" name="Google Shape;2573;p13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74" name="Google Shape;2574;p13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575" name="Google Shape;2575;p135"/>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576" name="Google Shape;2576;p135"/>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577" name="Google Shape;2577;p135"/>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2578" name="Shape 2578"/>
        <p:cNvGrpSpPr/>
        <p:nvPr/>
      </p:nvGrpSpPr>
      <p:grpSpPr>
        <a:xfrm>
          <a:off x="0" y="0"/>
          <a:ext cx="0" cy="0"/>
          <a:chOff x="0" y="0"/>
          <a:chExt cx="0" cy="0"/>
        </a:xfrm>
      </p:grpSpPr>
      <p:sp>
        <p:nvSpPr>
          <p:cNvPr id="2579" name="Google Shape;2579;p1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1" name="Google Shape;2581;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82" name="Google Shape;2582;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83" name="Google Shape;2583;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84" name="Google Shape;2584;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85" name="Google Shape;2585;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6" name="Google Shape;2586;p13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7" name="Google Shape;2587;p1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1" name="Google Shape;2591;p13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2" name="Google Shape;2592;p13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93" name="Google Shape;2593;p13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594" name="Google Shape;2594;p136"/>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2595" name="Google Shape;2595;p136"/>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2596" name="Google Shape;2596;p136"/>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2597" name="Shape 2597"/>
        <p:cNvGrpSpPr/>
        <p:nvPr/>
      </p:nvGrpSpPr>
      <p:grpSpPr>
        <a:xfrm>
          <a:off x="0" y="0"/>
          <a:ext cx="0" cy="0"/>
          <a:chOff x="0" y="0"/>
          <a:chExt cx="0" cy="0"/>
        </a:xfrm>
      </p:grpSpPr>
      <p:sp>
        <p:nvSpPr>
          <p:cNvPr id="2598" name="Google Shape;2598;p1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0" name="Google Shape;2600;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01" name="Google Shape;2601;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2" name="Google Shape;2602;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3" name="Google Shape;2603;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04" name="Google Shape;2604;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5" name="Google Shape;2605;p1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6" name="Google Shape;2606;p1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0" name="Google Shape;2610;p1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1" name="Google Shape;2611;p1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2" name="Google Shape;2612;p1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14" name="Google Shape;2614;p13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15" name="Google Shape;2615;p13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616" name="Google Shape;2616;p13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17" name="Google Shape;2617;p137"/>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2618" name="Google Shape;2618;p13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2619" name="Shape 2619"/>
        <p:cNvGrpSpPr/>
        <p:nvPr/>
      </p:nvGrpSpPr>
      <p:grpSpPr>
        <a:xfrm>
          <a:off x="0" y="0"/>
          <a:ext cx="0" cy="0"/>
          <a:chOff x="0" y="0"/>
          <a:chExt cx="0" cy="0"/>
        </a:xfrm>
      </p:grpSpPr>
      <p:sp>
        <p:nvSpPr>
          <p:cNvPr id="2620" name="Google Shape;2620;p1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2" name="Google Shape;2622;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23" name="Google Shape;2623;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24" name="Google Shape;2624;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25" name="Google Shape;2625;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6" name="Google Shape;2626;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7" name="Google Shape;2627;p13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8" name="Google Shape;2628;p1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2" name="Google Shape;2632;p13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3" name="Google Shape;2633;p13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4" name="Google Shape;2634;p1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36" name="Google Shape;2636;p13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37" name="Google Shape;2637;p138"/>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2638" name="Google Shape;2638;p13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39" name="Google Shape;2639;p138"/>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2640" name="Google Shape;2640;p13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2641" name="Shape 2641"/>
        <p:cNvGrpSpPr/>
        <p:nvPr/>
      </p:nvGrpSpPr>
      <p:grpSpPr>
        <a:xfrm>
          <a:off x="0" y="0"/>
          <a:ext cx="0" cy="0"/>
          <a:chOff x="0" y="0"/>
          <a:chExt cx="0" cy="0"/>
        </a:xfrm>
      </p:grpSpPr>
      <p:sp>
        <p:nvSpPr>
          <p:cNvPr id="2642" name="Google Shape;2642;p13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4" name="Google Shape;2644;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5" name="Google Shape;2645;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46" name="Google Shape;2646;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47" name="Google Shape;2647;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48" name="Google Shape;2648;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9" name="Google Shape;2649;p13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0" name="Google Shape;2650;p13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4" name="Google Shape;2654;p13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5" name="Google Shape;2655;p13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6" name="Google Shape;2656;p13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58" name="Google Shape;2658;p13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659" name="Google Shape;2659;p139"/>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2660" name="Google Shape;2660;p139"/>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2661" name="Google Shape;2661;p139"/>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2662" name="Google Shape;2662;p139"/>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2663" name="Shape 2663"/>
        <p:cNvGrpSpPr/>
        <p:nvPr/>
      </p:nvGrpSpPr>
      <p:grpSpPr>
        <a:xfrm>
          <a:off x="0" y="0"/>
          <a:ext cx="0" cy="0"/>
          <a:chOff x="0" y="0"/>
          <a:chExt cx="0" cy="0"/>
        </a:xfrm>
      </p:grpSpPr>
      <p:sp>
        <p:nvSpPr>
          <p:cNvPr id="2664" name="Google Shape;2664;p1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6" name="Google Shape;2666;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7" name="Google Shape;2667;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68" name="Google Shape;2668;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9" name="Google Shape;2669;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70" name="Google Shape;2670;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1" name="Google Shape;2671;p14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2" name="Google Shape;2672;p1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4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6" name="Google Shape;2676;p14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7" name="Google Shape;2677;p14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8" name="Google Shape;2678;p1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4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80" name="Google Shape;2680;p14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681" name="Google Shape;2681;p140"/>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682" name="Google Shape;2682;p140"/>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683" name="Google Shape;2683;p140"/>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684" name="Google Shape;2684;p140"/>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2685" name="Shape 2685"/>
        <p:cNvGrpSpPr/>
        <p:nvPr/>
      </p:nvGrpSpPr>
      <p:grpSpPr>
        <a:xfrm>
          <a:off x="0" y="0"/>
          <a:ext cx="0" cy="0"/>
          <a:chOff x="0" y="0"/>
          <a:chExt cx="0" cy="0"/>
        </a:xfrm>
      </p:grpSpPr>
      <p:sp>
        <p:nvSpPr>
          <p:cNvPr id="2686" name="Google Shape;2686;p1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8" name="Google Shape;2688;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89" name="Google Shape;2689;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90" name="Google Shape;2690;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91" name="Google Shape;2691;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2" name="Google Shape;2692;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3" name="Google Shape;2693;p1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4" name="Google Shape;2694;p1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0" name="Google Shape;2700;p1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1" name="Google Shape;2701;p1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2" name="Google Shape;2702;p1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3" name="Google Shape;2703;p1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04" name="Google Shape;2704;p14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705" name="Google Shape;2705;p14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706" name="Google Shape;2706;p14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07" name="Google Shape;2707;p141"/>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708" name="Google Shape;2708;p14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09" name="Google Shape;2709;p141"/>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2710" name="Shape 2710"/>
        <p:cNvGrpSpPr/>
        <p:nvPr/>
      </p:nvGrpSpPr>
      <p:grpSpPr>
        <a:xfrm>
          <a:off x="0" y="0"/>
          <a:ext cx="0" cy="0"/>
          <a:chOff x="0" y="0"/>
          <a:chExt cx="0" cy="0"/>
        </a:xfrm>
      </p:grpSpPr>
      <p:sp>
        <p:nvSpPr>
          <p:cNvPr id="2711" name="Google Shape;2711;p1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3" name="Google Shape;2713;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4" name="Google Shape;2714;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5" name="Google Shape;2715;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16" name="Google Shape;2716;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7" name="Google Shape;2717;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8" name="Google Shape;2718;p14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9" name="Google Shape;2719;p1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4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5" name="Google Shape;2725;p14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6" name="Google Shape;2726;p14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7" name="Google Shape;2727;p14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8" name="Google Shape;2728;p14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29" name="Google Shape;2729;p14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730" name="Google Shape;2730;p14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731" name="Google Shape;2731;p14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32" name="Google Shape;2732;p14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733" name="Google Shape;2733;p14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34" name="Google Shape;2734;p14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735" name="Shape 2735"/>
        <p:cNvGrpSpPr/>
        <p:nvPr/>
      </p:nvGrpSpPr>
      <p:grpSpPr>
        <a:xfrm>
          <a:off x="0" y="0"/>
          <a:ext cx="0" cy="0"/>
          <a:chOff x="0" y="0"/>
          <a:chExt cx="0" cy="0"/>
        </a:xfrm>
      </p:grpSpPr>
      <p:sp>
        <p:nvSpPr>
          <p:cNvPr id="2736" name="Google Shape;2736;p14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8" name="Google Shape;2738;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9" name="Google Shape;2739;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40" name="Google Shape;2740;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1" name="Google Shape;2741;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42" name="Google Shape;2742;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3" name="Google Shape;2743;p14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4" name="Google Shape;2744;p14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4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4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4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4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4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0" name="Google Shape;2750;p14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1" name="Google Shape;2751;p14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2" name="Google Shape;2752;p14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3" name="Google Shape;2753;p14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54" name="Google Shape;2754;p14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755" name="Google Shape;2755;p143"/>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756" name="Google Shape;2756;p143"/>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757" name="Google Shape;2757;p143"/>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758" name="Google Shape;2758;p143"/>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759" name="Google Shape;2759;p143"/>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760" name="Shape 2760"/>
        <p:cNvGrpSpPr/>
        <p:nvPr/>
      </p:nvGrpSpPr>
      <p:grpSpPr>
        <a:xfrm>
          <a:off x="0" y="0"/>
          <a:ext cx="0" cy="0"/>
          <a:chOff x="0" y="0"/>
          <a:chExt cx="0" cy="0"/>
        </a:xfrm>
      </p:grpSpPr>
      <p:sp>
        <p:nvSpPr>
          <p:cNvPr id="2761" name="Google Shape;2761;p14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3" name="Google Shape;2763;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64" name="Google Shape;2764;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5" name="Google Shape;2765;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66" name="Google Shape;2766;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7" name="Google Shape;2767;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8" name="Google Shape;2768;p14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9" name="Google Shape;2769;p14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4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4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4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4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4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5" name="Google Shape;2775;p14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6" name="Google Shape;2776;p14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7" name="Google Shape;2777;p14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8" name="Google Shape;2778;p14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79" name="Google Shape;2779;p14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780" name="Google Shape;2780;p144"/>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781" name="Google Shape;2781;p144"/>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782" name="Google Shape;2782;p144"/>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783" name="Google Shape;2783;p144"/>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784" name="Google Shape;2784;p144"/>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785" name="Shape 2785"/>
        <p:cNvGrpSpPr/>
        <p:nvPr/>
      </p:nvGrpSpPr>
      <p:grpSpPr>
        <a:xfrm>
          <a:off x="0" y="0"/>
          <a:ext cx="0" cy="0"/>
          <a:chOff x="0" y="0"/>
          <a:chExt cx="0" cy="0"/>
        </a:xfrm>
      </p:grpSpPr>
      <p:sp>
        <p:nvSpPr>
          <p:cNvPr id="2786" name="Google Shape;2786;p1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8" name="Google Shape;2788;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89" name="Google Shape;2789;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90" name="Google Shape;2790;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91" name="Google Shape;2791;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92" name="Google Shape;2792;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3" name="Google Shape;2793;p1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4" name="Google Shape;2794;p1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6" name="Google Shape;2796;p1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8" name="Google Shape;2798;p1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0" name="Google Shape;2800;p1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2" name="Google Shape;2802;p1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4" name="Google Shape;2804;p1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06" name="Google Shape;2806;p14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07" name="Google Shape;2807;p14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808" name="Google Shape;2808;p14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09" name="Google Shape;2809;p145"/>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810" name="Google Shape;2810;p14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11" name="Google Shape;2811;p145"/>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812" name="Google Shape;2812;p14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813" name="Shape 2813"/>
        <p:cNvGrpSpPr/>
        <p:nvPr/>
      </p:nvGrpSpPr>
      <p:grpSpPr>
        <a:xfrm>
          <a:off x="0" y="0"/>
          <a:ext cx="0" cy="0"/>
          <a:chOff x="0" y="0"/>
          <a:chExt cx="0" cy="0"/>
        </a:xfrm>
      </p:grpSpPr>
      <p:sp>
        <p:nvSpPr>
          <p:cNvPr id="2814" name="Google Shape;2814;p14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6" name="Google Shape;2816;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17" name="Google Shape;2817;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18" name="Google Shape;2818;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19" name="Google Shape;2819;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20" name="Google Shape;2820;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1" name="Google Shape;2821;p14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2" name="Google Shape;2822;p14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4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4" name="Google Shape;2824;p14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4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6" name="Google Shape;2826;p14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4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8" name="Google Shape;2828;p14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4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0" name="Google Shape;2830;p14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4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2" name="Google Shape;2832;p14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4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34" name="Google Shape;2834;p14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35" name="Google Shape;2835;p14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836" name="Google Shape;2836;p14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37" name="Google Shape;2837;p14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838" name="Google Shape;2838;p14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39" name="Google Shape;2839;p14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840" name="Google Shape;2840;p14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841" name="Shape 2841"/>
        <p:cNvGrpSpPr/>
        <p:nvPr/>
      </p:nvGrpSpPr>
      <p:grpSpPr>
        <a:xfrm>
          <a:off x="0" y="0"/>
          <a:ext cx="0" cy="0"/>
          <a:chOff x="0" y="0"/>
          <a:chExt cx="0" cy="0"/>
        </a:xfrm>
      </p:grpSpPr>
      <p:sp>
        <p:nvSpPr>
          <p:cNvPr id="2842" name="Google Shape;2842;p14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4" name="Google Shape;2844;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45" name="Google Shape;2845;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46" name="Google Shape;2846;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47" name="Google Shape;2847;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8" name="Google Shape;2848;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9" name="Google Shape;2849;p14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0" name="Google Shape;2850;p14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4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2" name="Google Shape;2852;p14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4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4" name="Google Shape;2854;p14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4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6" name="Google Shape;2856;p14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4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8" name="Google Shape;2858;p14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4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0" name="Google Shape;2860;p14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4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62" name="Google Shape;2862;p14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863" name="Google Shape;2863;p147"/>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2864" name="Google Shape;2864;p147"/>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2865" name="Google Shape;2865;p147"/>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2866" name="Google Shape;2866;p147"/>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2867" name="Google Shape;2867;p147"/>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2868" name="Google Shape;2868;p147"/>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869" name="Shape 2869"/>
        <p:cNvGrpSpPr/>
        <p:nvPr/>
      </p:nvGrpSpPr>
      <p:grpSpPr>
        <a:xfrm>
          <a:off x="0" y="0"/>
          <a:ext cx="0" cy="0"/>
          <a:chOff x="0" y="0"/>
          <a:chExt cx="0" cy="0"/>
        </a:xfrm>
      </p:grpSpPr>
      <p:sp>
        <p:nvSpPr>
          <p:cNvPr id="2870" name="Google Shape;2870;p14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2" name="Google Shape;2872;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73" name="Google Shape;2873;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74" name="Google Shape;287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75" name="Google Shape;2875;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76" name="Google Shape;2876;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7" name="Google Shape;2877;p14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8" name="Google Shape;2878;p14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4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0" name="Google Shape;2880;p14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4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2" name="Google Shape;2882;p14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4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4" name="Google Shape;2884;p14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4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6" name="Google Shape;2886;p14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4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8" name="Google Shape;2888;p14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4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90" name="Google Shape;2890;p14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891" name="Google Shape;2891;p148"/>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2892" name="Google Shape;2892;p148"/>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2893" name="Google Shape;2893;p148"/>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2894" name="Google Shape;2894;p148"/>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2895" name="Google Shape;2895;p148"/>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2896" name="Google Shape;2896;p148"/>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897" name="Shape 2897"/>
        <p:cNvGrpSpPr/>
        <p:nvPr/>
      </p:nvGrpSpPr>
      <p:grpSpPr>
        <a:xfrm>
          <a:off x="0" y="0"/>
          <a:ext cx="0" cy="0"/>
          <a:chOff x="0" y="0"/>
          <a:chExt cx="0" cy="0"/>
        </a:xfrm>
      </p:grpSpPr>
      <p:sp>
        <p:nvSpPr>
          <p:cNvPr id="2898" name="Google Shape;2898;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9" name="Google Shape;2899;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0" name="Google Shape;2900;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01" name="Google Shape;2901;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02" name="Google Shape;2902;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03" name="Google Shape;2903;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4" name="Google Shape;2904;p1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6" name="Google Shape;2906;p1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8" name="Google Shape;2908;p1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0" name="Google Shape;2910;p1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2" name="Google Shape;2912;p1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4" name="Google Shape;2914;p1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6" name="Google Shape;2916;p1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8" name="Google Shape;2918;p1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20" name="Google Shape;2920;p14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21" name="Google Shape;2921;p14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922" name="Google Shape;2922;p14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23" name="Google Shape;2923;p149"/>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2924" name="Google Shape;2924;p14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25" name="Google Shape;2925;p149"/>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2926" name="Google Shape;2926;p14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27" name="Google Shape;2927;p149"/>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928" name="Shape 2928"/>
        <p:cNvGrpSpPr/>
        <p:nvPr/>
      </p:nvGrpSpPr>
      <p:grpSpPr>
        <a:xfrm>
          <a:off x="0" y="0"/>
          <a:ext cx="0" cy="0"/>
          <a:chOff x="0" y="0"/>
          <a:chExt cx="0" cy="0"/>
        </a:xfrm>
      </p:grpSpPr>
      <p:sp>
        <p:nvSpPr>
          <p:cNvPr id="2929" name="Google Shape;2929;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0" name="Google Shape;2930;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31" name="Google Shape;2931;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32" name="Google Shape;2932;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33" name="Google Shape;2933;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4" name="Google Shape;2934;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5" name="Google Shape;2935;p15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5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7" name="Google Shape;2937;p15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5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9" name="Google Shape;2939;p15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5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1" name="Google Shape;2941;p15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5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3" name="Google Shape;2943;p15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5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5" name="Google Shape;2945;p15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5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7" name="Google Shape;2947;p15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5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9" name="Google Shape;2949;p15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5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51" name="Google Shape;2951;p15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52" name="Google Shape;2952;p15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953" name="Google Shape;2953;p15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54" name="Google Shape;2954;p15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955" name="Google Shape;2955;p15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56" name="Google Shape;2956;p15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957" name="Google Shape;2957;p15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58" name="Google Shape;2958;p15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959" name="Shape 2959"/>
        <p:cNvGrpSpPr/>
        <p:nvPr/>
      </p:nvGrpSpPr>
      <p:grpSpPr>
        <a:xfrm>
          <a:off x="0" y="0"/>
          <a:ext cx="0" cy="0"/>
          <a:chOff x="0" y="0"/>
          <a:chExt cx="0" cy="0"/>
        </a:xfrm>
      </p:grpSpPr>
      <p:sp>
        <p:nvSpPr>
          <p:cNvPr id="2960" name="Google Shape;2960;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1" name="Google Shape;2961;p1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62" name="Google Shape;2962;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63" name="Google Shape;2963;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64" name="Google Shape;2964;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65" name="Google Shape;2965;p1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6" name="Google Shape;2966;p15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5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8" name="Google Shape;2968;p15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5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0" name="Google Shape;2970;p15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5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2" name="Google Shape;2972;p15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5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4" name="Google Shape;2974;p15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5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6" name="Google Shape;2976;p15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5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8" name="Google Shape;2978;p15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5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0" name="Google Shape;2980;p15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5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82" name="Google Shape;2982;p15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983" name="Google Shape;2983;p151"/>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984" name="Google Shape;2984;p151"/>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985" name="Google Shape;2985;p151"/>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986" name="Google Shape;2986;p151"/>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987" name="Google Shape;2987;p151"/>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988" name="Google Shape;2988;p151"/>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989" name="Google Shape;2989;p151"/>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990" name="Shape 2990"/>
        <p:cNvGrpSpPr/>
        <p:nvPr/>
      </p:nvGrpSpPr>
      <p:grpSpPr>
        <a:xfrm>
          <a:off x="0" y="0"/>
          <a:ext cx="0" cy="0"/>
          <a:chOff x="0" y="0"/>
          <a:chExt cx="0" cy="0"/>
        </a:xfrm>
      </p:grpSpPr>
      <p:sp>
        <p:nvSpPr>
          <p:cNvPr id="2991" name="Google Shape;2991;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2" name="Google Shape;2992;p1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93" name="Google Shape;2993;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94" name="Google Shape;2994;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95" name="Google Shape;2995;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96" name="Google Shape;2996;p1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7" name="Google Shape;2997;p15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5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9" name="Google Shape;2999;p15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5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1" name="Google Shape;3001;p15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5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3" name="Google Shape;3003;p15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5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5" name="Google Shape;3005;p15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5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7" name="Google Shape;3007;p15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5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9" name="Google Shape;3009;p15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5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1" name="Google Shape;3011;p15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5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13" name="Google Shape;3013;p15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014" name="Google Shape;3014;p152"/>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3015" name="Google Shape;3015;p152"/>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3016" name="Google Shape;3016;p152"/>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3017" name="Google Shape;3017;p152"/>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3018" name="Google Shape;3018;p152"/>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3019" name="Google Shape;3019;p152"/>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3020" name="Google Shape;3020;p152"/>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3021" name="Shape 3021"/>
        <p:cNvGrpSpPr/>
        <p:nvPr/>
      </p:nvGrpSpPr>
      <p:grpSpPr>
        <a:xfrm>
          <a:off x="0" y="0"/>
          <a:ext cx="0" cy="0"/>
          <a:chOff x="0" y="0"/>
          <a:chExt cx="0" cy="0"/>
        </a:xfrm>
      </p:grpSpPr>
      <p:pic>
        <p:nvPicPr>
          <p:cNvPr id="3022" name="Google Shape;3022;p15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023" name="Google Shape;3023;p15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4" name="Google Shape;3024;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25" name="Google Shape;3025;p1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26" name="Google Shape;3026;p15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7" name="Google Shape;3027;p15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8" name="Google Shape;3028;p15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3029" name="Shape 3029"/>
        <p:cNvGrpSpPr/>
        <p:nvPr/>
      </p:nvGrpSpPr>
      <p:grpSpPr>
        <a:xfrm>
          <a:off x="0" y="0"/>
          <a:ext cx="0" cy="0"/>
          <a:chOff x="0" y="0"/>
          <a:chExt cx="0" cy="0"/>
        </a:xfrm>
      </p:grpSpPr>
      <p:pic>
        <p:nvPicPr>
          <p:cNvPr id="3030" name="Google Shape;3030;p1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31" name="Google Shape;3031;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32" name="Google Shape;3032;p1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3" name="Google Shape;3033;p15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4" name="Google Shape;3034;p15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3035" name="Shape 3035"/>
        <p:cNvGrpSpPr/>
        <p:nvPr/>
      </p:nvGrpSpPr>
      <p:grpSpPr>
        <a:xfrm>
          <a:off x="0" y="0"/>
          <a:ext cx="0" cy="0"/>
          <a:chOff x="0" y="0"/>
          <a:chExt cx="0" cy="0"/>
        </a:xfrm>
      </p:grpSpPr>
      <p:sp>
        <p:nvSpPr>
          <p:cNvPr id="3036" name="Google Shape;3036;p1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7" name="Google Shape;3037;p155"/>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38" name="Google Shape;3038;p155"/>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9" name="Google Shape;3039;p155"/>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3040" name="Shape 3040"/>
        <p:cNvGrpSpPr/>
        <p:nvPr/>
      </p:nvGrpSpPr>
      <p:grpSpPr>
        <a:xfrm>
          <a:off x="0" y="0"/>
          <a:ext cx="0" cy="0"/>
          <a:chOff x="0" y="0"/>
          <a:chExt cx="0" cy="0"/>
        </a:xfrm>
      </p:grpSpPr>
      <p:sp>
        <p:nvSpPr>
          <p:cNvPr id="3041" name="Google Shape;3041;p1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42" name="Google Shape;3042;p156"/>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3043" name="Google Shape;3043;p15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462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3" Type="http://schemas.openxmlformats.org/officeDocument/2006/relationships/theme" Target="../theme/theme3.xml"/><Relationship Id="rId52" Type="http://schemas.openxmlformats.org/officeDocument/2006/relationships/slideLayout" Target="../slideLayouts/slideLayout10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3.xml"/><Relationship Id="rId42" Type="http://schemas.openxmlformats.org/officeDocument/2006/relationships/slideLayout" Target="../slideLayouts/slideLayout145.xml"/><Relationship Id="rId41" Type="http://schemas.openxmlformats.org/officeDocument/2006/relationships/slideLayout" Target="../slideLayouts/slideLayout144.xml"/><Relationship Id="rId44" Type="http://schemas.openxmlformats.org/officeDocument/2006/relationships/slideLayout" Target="../slideLayouts/slideLayout147.xml"/><Relationship Id="rId43" Type="http://schemas.openxmlformats.org/officeDocument/2006/relationships/slideLayout" Target="../slideLayouts/slideLayout146.xml"/><Relationship Id="rId46" Type="http://schemas.openxmlformats.org/officeDocument/2006/relationships/slideLayout" Target="../slideLayouts/slideLayout149.xml"/><Relationship Id="rId45" Type="http://schemas.openxmlformats.org/officeDocument/2006/relationships/slideLayout" Target="../slideLayouts/slideLayout148.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48" Type="http://schemas.openxmlformats.org/officeDocument/2006/relationships/slideLayout" Target="../slideLayouts/slideLayout151.xml"/><Relationship Id="rId47" Type="http://schemas.openxmlformats.org/officeDocument/2006/relationships/slideLayout" Target="../slideLayouts/slideLayout150.xml"/><Relationship Id="rId49" Type="http://schemas.openxmlformats.org/officeDocument/2006/relationships/slideLayout" Target="../slideLayouts/slideLayout15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31" Type="http://schemas.openxmlformats.org/officeDocument/2006/relationships/slideLayout" Target="../slideLayouts/slideLayout134.xml"/><Relationship Id="rId30" Type="http://schemas.openxmlformats.org/officeDocument/2006/relationships/slideLayout" Target="../slideLayouts/slideLayout133.xml"/><Relationship Id="rId33" Type="http://schemas.openxmlformats.org/officeDocument/2006/relationships/slideLayout" Target="../slideLayouts/slideLayout136.xml"/><Relationship Id="rId32" Type="http://schemas.openxmlformats.org/officeDocument/2006/relationships/slideLayout" Target="../slideLayouts/slideLayout135.xml"/><Relationship Id="rId35" Type="http://schemas.openxmlformats.org/officeDocument/2006/relationships/slideLayout" Target="../slideLayouts/slideLayout138.xml"/><Relationship Id="rId34" Type="http://schemas.openxmlformats.org/officeDocument/2006/relationships/slideLayout" Target="../slideLayouts/slideLayout137.xml"/><Relationship Id="rId37" Type="http://schemas.openxmlformats.org/officeDocument/2006/relationships/slideLayout" Target="../slideLayouts/slideLayout140.xml"/><Relationship Id="rId36" Type="http://schemas.openxmlformats.org/officeDocument/2006/relationships/slideLayout" Target="../slideLayouts/slideLayout139.xml"/><Relationship Id="rId39" Type="http://schemas.openxmlformats.org/officeDocument/2006/relationships/slideLayout" Target="../slideLayouts/slideLayout142.xml"/><Relationship Id="rId38" Type="http://schemas.openxmlformats.org/officeDocument/2006/relationships/slideLayout" Target="../slideLayouts/slideLayout141.xml"/><Relationship Id="rId20" Type="http://schemas.openxmlformats.org/officeDocument/2006/relationships/slideLayout" Target="../slideLayouts/slideLayout123.xml"/><Relationship Id="rId22" Type="http://schemas.openxmlformats.org/officeDocument/2006/relationships/slideLayout" Target="../slideLayouts/slideLayout125.xml"/><Relationship Id="rId21" Type="http://schemas.openxmlformats.org/officeDocument/2006/relationships/slideLayout" Target="../slideLayouts/slideLayout124.xml"/><Relationship Id="rId24" Type="http://schemas.openxmlformats.org/officeDocument/2006/relationships/slideLayout" Target="../slideLayouts/slideLayout127.xml"/><Relationship Id="rId23" Type="http://schemas.openxmlformats.org/officeDocument/2006/relationships/slideLayout" Target="../slideLayouts/slideLayout126.xml"/><Relationship Id="rId26" Type="http://schemas.openxmlformats.org/officeDocument/2006/relationships/slideLayout" Target="../slideLayouts/slideLayout129.xml"/><Relationship Id="rId25" Type="http://schemas.openxmlformats.org/officeDocument/2006/relationships/slideLayout" Target="../slideLayouts/slideLayout128.xml"/><Relationship Id="rId28" Type="http://schemas.openxmlformats.org/officeDocument/2006/relationships/slideLayout" Target="../slideLayouts/slideLayout131.xml"/><Relationship Id="rId27" Type="http://schemas.openxmlformats.org/officeDocument/2006/relationships/slideLayout" Target="../slideLayouts/slideLayout130.xml"/><Relationship Id="rId29" Type="http://schemas.openxmlformats.org/officeDocument/2006/relationships/slideLayout" Target="../slideLayouts/slideLayout132.xml"/><Relationship Id="rId51" Type="http://schemas.openxmlformats.org/officeDocument/2006/relationships/theme" Target="../theme/theme2.xml"/><Relationship Id="rId50" Type="http://schemas.openxmlformats.org/officeDocument/2006/relationships/slideLayout" Target="../slideLayouts/slideLayout153.xml"/><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3" Type="http://schemas.openxmlformats.org/officeDocument/2006/relationships/slideLayout" Target="../slideLayouts/slideLayout116.xml"/><Relationship Id="rId12" Type="http://schemas.openxmlformats.org/officeDocument/2006/relationships/slideLayout" Target="../slideLayouts/slideLayout115.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19" Type="http://schemas.openxmlformats.org/officeDocument/2006/relationships/slideLayout" Target="../slideLayouts/slideLayout122.xml"/><Relationship Id="rId18"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35" name="Shape 2035"/>
        <p:cNvGrpSpPr/>
        <p:nvPr/>
      </p:nvGrpSpPr>
      <p:grpSpPr>
        <a:xfrm>
          <a:off x="0" y="0"/>
          <a:ext cx="0" cy="0"/>
          <a:chOff x="0" y="0"/>
          <a:chExt cx="0" cy="0"/>
        </a:xfrm>
      </p:grpSpPr>
      <p:sp>
        <p:nvSpPr>
          <p:cNvPr id="2036" name="Google Shape;2036;p1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 id="2147483799" r:id="rId49"/>
    <p:sldLayoutId id="2147483800" r:id="rId50"/>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xml"/><Relationship Id="rId3" Type="http://schemas.openxmlformats.org/officeDocument/2006/relationships/image" Target="../media/image32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4.xml"/><Relationship Id="rId3" Type="http://schemas.openxmlformats.org/officeDocument/2006/relationships/image" Target="../media/image3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5.xml"/><Relationship Id="rId3" Type="http://schemas.openxmlformats.org/officeDocument/2006/relationships/image" Target="../media/image334.png"/><Relationship Id="rId4" Type="http://schemas.openxmlformats.org/officeDocument/2006/relationships/image" Target="../media/image3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6.xml"/><Relationship Id="rId3" Type="http://schemas.openxmlformats.org/officeDocument/2006/relationships/image" Target="../media/image334.png"/><Relationship Id="rId4" Type="http://schemas.openxmlformats.org/officeDocument/2006/relationships/image" Target="../media/image319.png"/><Relationship Id="rId5" Type="http://schemas.openxmlformats.org/officeDocument/2006/relationships/image" Target="../media/image318.png"/><Relationship Id="rId6" Type="http://schemas.openxmlformats.org/officeDocument/2006/relationships/image" Target="../media/image326.png"/><Relationship Id="rId7" Type="http://schemas.openxmlformats.org/officeDocument/2006/relationships/image" Target="../media/image329.png"/><Relationship Id="rId8" Type="http://schemas.openxmlformats.org/officeDocument/2006/relationships/image" Target="../media/image3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7.xml"/><Relationship Id="rId3" Type="http://schemas.openxmlformats.org/officeDocument/2006/relationships/image" Target="../media/image3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8.xml"/><Relationship Id="rId3" Type="http://schemas.openxmlformats.org/officeDocument/2006/relationships/image" Target="../media/image3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xml"/><Relationship Id="rId3" Type="http://schemas.openxmlformats.org/officeDocument/2006/relationships/image" Target="../media/image311.png"/><Relationship Id="rId4" Type="http://schemas.openxmlformats.org/officeDocument/2006/relationships/image" Target="../media/image3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0.xml"/><Relationship Id="rId3" Type="http://schemas.openxmlformats.org/officeDocument/2006/relationships/image" Target="../media/image331.png"/><Relationship Id="rId4" Type="http://schemas.openxmlformats.org/officeDocument/2006/relationships/image" Target="../media/image333.png"/><Relationship Id="rId5" Type="http://schemas.openxmlformats.org/officeDocument/2006/relationships/image" Target="../media/image3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2.xml"/><Relationship Id="rId3" Type="http://schemas.openxmlformats.org/officeDocument/2006/relationships/image" Target="../media/image331.png"/><Relationship Id="rId4" Type="http://schemas.openxmlformats.org/officeDocument/2006/relationships/image" Target="../media/image333.png"/><Relationship Id="rId5" Type="http://schemas.openxmlformats.org/officeDocument/2006/relationships/image" Target="../media/image3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4.xml"/><Relationship Id="rId3" Type="http://schemas.openxmlformats.org/officeDocument/2006/relationships/image" Target="../media/image331.png"/><Relationship Id="rId4" Type="http://schemas.openxmlformats.org/officeDocument/2006/relationships/image" Target="../media/image333.png"/><Relationship Id="rId5" Type="http://schemas.openxmlformats.org/officeDocument/2006/relationships/image" Target="../media/image3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image" Target="../media/image331.png"/><Relationship Id="rId4" Type="http://schemas.openxmlformats.org/officeDocument/2006/relationships/image" Target="../media/image333.png"/><Relationship Id="rId5" Type="http://schemas.openxmlformats.org/officeDocument/2006/relationships/image" Target="../media/image3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8.xml"/><Relationship Id="rId3" Type="http://schemas.openxmlformats.org/officeDocument/2006/relationships/image" Target="../media/image331.png"/><Relationship Id="rId4" Type="http://schemas.openxmlformats.org/officeDocument/2006/relationships/image" Target="../media/image333.png"/><Relationship Id="rId5" Type="http://schemas.openxmlformats.org/officeDocument/2006/relationships/image" Target="../media/image3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xml"/><Relationship Id="rId3" Type="http://schemas.openxmlformats.org/officeDocument/2006/relationships/image" Target="../media/image3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0.xml"/><Relationship Id="rId3" Type="http://schemas.openxmlformats.org/officeDocument/2006/relationships/image" Target="../media/image3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36.xml"/><Relationship Id="rId3" Type="http://schemas.openxmlformats.org/officeDocument/2006/relationships/image" Target="../media/image226.png"/><Relationship Id="rId4" Type="http://schemas.openxmlformats.org/officeDocument/2006/relationships/hyperlink" Target="http://www.youtube.com/watch?v=5ZDLqbCjads" TargetMode="External"/><Relationship Id="rId5" Type="http://schemas.openxmlformats.org/officeDocument/2006/relationships/image" Target="../media/image33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8.xml"/><Relationship Id="rId3" Type="http://schemas.openxmlformats.org/officeDocument/2006/relationships/image" Target="../media/image338.gif"/><Relationship Id="rId4" Type="http://schemas.openxmlformats.org/officeDocument/2006/relationships/hyperlink" Target="https://dribbble.com/shots/2750493-The-Corner-RESET-Animatio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9.xml"/><Relationship Id="rId3" Type="http://schemas.openxmlformats.org/officeDocument/2006/relationships/image" Target="../media/image3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xml"/><Relationship Id="rId3" Type="http://schemas.openxmlformats.org/officeDocument/2006/relationships/image" Target="../media/image3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0.xml"/><Relationship Id="rId3" Type="http://schemas.openxmlformats.org/officeDocument/2006/relationships/image" Target="../media/image350.png"/><Relationship Id="rId4" Type="http://schemas.openxmlformats.org/officeDocument/2006/relationships/image" Target="../media/image319.png"/><Relationship Id="rId5" Type="http://schemas.openxmlformats.org/officeDocument/2006/relationships/image" Target="../media/image3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2.xml"/><Relationship Id="rId3" Type="http://schemas.openxmlformats.org/officeDocument/2006/relationships/image" Target="../media/image352.png"/><Relationship Id="rId4" Type="http://schemas.openxmlformats.org/officeDocument/2006/relationships/image" Target="../media/image3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8.xml"/><Relationship Id="rId3" Type="http://schemas.openxmlformats.org/officeDocument/2006/relationships/hyperlink" Target="https://nmap.org/" TargetMode="External"/><Relationship Id="rId4" Type="http://schemas.openxmlformats.org/officeDocument/2006/relationships/image" Target="../media/image3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 Id="rId3" Type="http://schemas.openxmlformats.org/officeDocument/2006/relationships/image" Target="../media/image34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0.xml"/><Relationship Id="rId3" Type="http://schemas.openxmlformats.org/officeDocument/2006/relationships/image" Target="../media/image342.png"/><Relationship Id="rId4" Type="http://schemas.openxmlformats.org/officeDocument/2006/relationships/image" Target="../media/image347.png"/><Relationship Id="rId5" Type="http://schemas.openxmlformats.org/officeDocument/2006/relationships/image" Target="../media/image344.png"/><Relationship Id="rId6" Type="http://schemas.openxmlformats.org/officeDocument/2006/relationships/image" Target="../media/image3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1.xml"/><Relationship Id="rId3" Type="http://schemas.openxmlformats.org/officeDocument/2006/relationships/image" Target="../media/image35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image" Target="../media/image3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7" name="Shape 3047"/>
        <p:cNvGrpSpPr/>
        <p:nvPr/>
      </p:nvGrpSpPr>
      <p:grpSpPr>
        <a:xfrm>
          <a:off x="0" y="0"/>
          <a:ext cx="0" cy="0"/>
          <a:chOff x="0" y="0"/>
          <a:chExt cx="0" cy="0"/>
        </a:xfrm>
      </p:grpSpPr>
      <p:sp>
        <p:nvSpPr>
          <p:cNvPr id="3048" name="Google Shape;3048;p15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Network Security Day 1</a:t>
            </a:r>
            <a:endParaRPr/>
          </a:p>
        </p:txBody>
      </p:sp>
      <p:sp>
        <p:nvSpPr>
          <p:cNvPr id="3049" name="Google Shape;3049;p157"/>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Introduction to Firewalls </a:t>
            </a:r>
            <a:br>
              <a:rPr lang="en"/>
            </a:br>
            <a:r>
              <a:rPr lang="en"/>
              <a:t>and Network Security</a:t>
            </a:r>
            <a:endParaRPr>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1763"/>
        </a:solidFill>
      </p:bgPr>
    </p:bg>
    <p:spTree>
      <p:nvGrpSpPr>
        <p:cNvPr id="3172" name="Shape 3172"/>
        <p:cNvGrpSpPr/>
        <p:nvPr/>
      </p:nvGrpSpPr>
      <p:grpSpPr>
        <a:xfrm>
          <a:off x="0" y="0"/>
          <a:ext cx="0" cy="0"/>
          <a:chOff x="0" y="0"/>
          <a:chExt cx="0" cy="0"/>
        </a:xfrm>
      </p:grpSpPr>
      <p:sp>
        <p:nvSpPr>
          <p:cNvPr id="3173" name="Google Shape;3173;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Today’s Class</a:t>
            </a:r>
            <a:endParaRPr>
              <a:solidFill>
                <a:srgbClr val="FFFFFF"/>
              </a:solidFill>
            </a:endParaRPr>
          </a:p>
        </p:txBody>
      </p:sp>
      <p:sp>
        <p:nvSpPr>
          <p:cNvPr id="3174" name="Google Shape;3174;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Today’s class will progress as follows:</a:t>
            </a:r>
            <a:endParaRPr>
              <a:solidFill>
                <a:srgbClr val="FFFFFF"/>
              </a:solidFill>
            </a:endParaRPr>
          </a:p>
        </p:txBody>
      </p:sp>
      <p:sp>
        <p:nvSpPr>
          <p:cNvPr id="3175" name="Google Shape;3175;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76" name="Google Shape;3176;p166"/>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How open ports contribute to a machine's attack surface.</a:t>
            </a:r>
            <a:endParaRPr sz="1600"/>
          </a:p>
        </p:txBody>
      </p:sp>
      <p:sp>
        <p:nvSpPr>
          <p:cNvPr id="3177" name="Google Shape;3177;p166"/>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How firewalls are used to protect a computer's open ports.</a:t>
            </a:r>
            <a:endParaRPr sz="1600"/>
          </a:p>
        </p:txBody>
      </p:sp>
      <p:sp>
        <p:nvSpPr>
          <p:cNvPr id="3178" name="Google Shape;3178;p166"/>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Usage of different types of firewalls and their application.</a:t>
            </a:r>
            <a:endParaRPr sz="1600"/>
          </a:p>
        </p:txBody>
      </p:sp>
      <p:sp>
        <p:nvSpPr>
          <p:cNvPr id="3179" name="Google Shape;3179;p166"/>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The role firewalls play within a layered defense.</a:t>
            </a:r>
            <a:endParaRPr sz="1600"/>
          </a:p>
        </p:txBody>
      </p:sp>
      <p:sp>
        <p:nvSpPr>
          <p:cNvPr id="3180" name="Google Shape;3180;p166"/>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The development and implementation of firewall policies using UFW and firewalld.</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4" name="Shape 3184"/>
        <p:cNvGrpSpPr/>
        <p:nvPr/>
      </p:nvGrpSpPr>
      <p:grpSpPr>
        <a:xfrm>
          <a:off x="0" y="0"/>
          <a:ext cx="0" cy="0"/>
          <a:chOff x="0" y="0"/>
          <a:chExt cx="0" cy="0"/>
        </a:xfrm>
      </p:grpSpPr>
      <p:pic>
        <p:nvPicPr>
          <p:cNvPr id="3185" name="Google Shape;3185;p167"/>
          <p:cNvPicPr preferRelativeResize="0"/>
          <p:nvPr/>
        </p:nvPicPr>
        <p:blipFill rotWithShape="1">
          <a:blip r:embed="rId3">
            <a:alphaModFix/>
          </a:blip>
          <a:srcRect b="20660" l="5961" r="9" t="0"/>
          <a:stretch/>
        </p:blipFill>
        <p:spPr>
          <a:xfrm>
            <a:off x="175" y="0"/>
            <a:ext cx="9144002" cy="5143500"/>
          </a:xfrm>
          <a:prstGeom prst="rect">
            <a:avLst/>
          </a:prstGeom>
          <a:noFill/>
          <a:ln>
            <a:noFill/>
          </a:ln>
        </p:spPr>
      </p:pic>
      <p:sp>
        <p:nvSpPr>
          <p:cNvPr id="3186" name="Google Shape;3186;p167"/>
          <p:cNvSpPr/>
          <p:nvPr/>
        </p:nvSpPr>
        <p:spPr>
          <a:xfrm rot="10800000">
            <a:off x="0" y="-23250"/>
            <a:ext cx="9144000" cy="2518800"/>
          </a:xfrm>
          <a:prstGeom prst="rect">
            <a:avLst/>
          </a:prstGeom>
          <a:gradFill>
            <a:gsLst>
              <a:gs pos="0">
                <a:srgbClr val="FFFFFF">
                  <a:alpha val="0"/>
                </a:srgbClr>
              </a:gs>
              <a:gs pos="100000">
                <a:srgbClr val="0C343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Network Security</a:t>
            </a:r>
            <a:endParaRPr>
              <a:solidFill>
                <a:srgbClr val="FFFFFF"/>
              </a:solidFill>
            </a:endParaRPr>
          </a:p>
        </p:txBody>
      </p:sp>
      <p:sp>
        <p:nvSpPr>
          <p:cNvPr id="3188" name="Google Shape;3188;p1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Knowledge of computer networking is essential for the following technical roles: </a:t>
            </a:r>
            <a:endParaRPr>
              <a:solidFill>
                <a:srgbClr val="FFFFFF"/>
              </a:solidFill>
            </a:endParaRPr>
          </a:p>
        </p:txBody>
      </p:sp>
      <p:cxnSp>
        <p:nvCxnSpPr>
          <p:cNvPr id="3189" name="Google Shape;3189;p167"/>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sp>
        <p:nvSpPr>
          <p:cNvPr id="3190" name="Google Shape;3190;p167"/>
          <p:cNvSpPr/>
          <p:nvPr/>
        </p:nvSpPr>
        <p:spPr>
          <a:xfrm flipH="1">
            <a:off x="421075" y="1196675"/>
            <a:ext cx="3582300" cy="1361700"/>
          </a:xfrm>
          <a:prstGeom prst="round2DiagRect">
            <a:avLst>
              <a:gd fmla="val 16667" name="adj1"/>
              <a:gd fmla="val 0" name="adj2"/>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67"/>
          <p:cNvSpPr txBox="1"/>
          <p:nvPr/>
        </p:nvSpPr>
        <p:spPr>
          <a:xfrm>
            <a:off x="421050" y="1183050"/>
            <a:ext cx="3306600" cy="1202463"/>
          </a:xfrm>
          <a:prstGeom prst="rect">
            <a:avLst/>
          </a:prstGeom>
          <a:noFill/>
          <a:ln>
            <a:noFill/>
          </a:ln>
        </p:spPr>
        <p:txBody>
          <a:bodyPr anchorCtr="0" anchor="t" bIns="0" lIns="182875" spcFirstLastPara="1" rIns="0" wrap="square" tIns="91425">
            <a:noAutofit/>
          </a:bodyPr>
          <a:lstStyle/>
          <a:p>
            <a:pPr indent="0" lvl="0" marL="0" rtl="0" algn="l">
              <a:lnSpc>
                <a:spcPct val="115000"/>
              </a:lnSpc>
              <a:spcBef>
                <a:spcPts val="0"/>
              </a:spcBef>
              <a:spcAft>
                <a:spcPts val="0"/>
              </a:spcAft>
              <a:buNone/>
            </a:pPr>
            <a:r>
              <a:rPr b="1" lang="en">
                <a:solidFill>
                  <a:schemeClr val="accent5"/>
                </a:solidFill>
                <a:latin typeface="Roboto"/>
                <a:ea typeface="Roboto"/>
                <a:cs typeface="Roboto"/>
                <a:sym typeface="Roboto"/>
              </a:rPr>
              <a:t>Help Desk/IT Specialist </a:t>
            </a:r>
            <a:br>
              <a:rPr lang="en" sz="1100">
                <a:latin typeface="Roboto"/>
                <a:ea typeface="Roboto"/>
                <a:cs typeface="Roboto"/>
                <a:sym typeface="Roboto"/>
              </a:rPr>
            </a:br>
            <a:r>
              <a:rPr lang="en" sz="1100">
                <a:latin typeface="Roboto"/>
                <a:ea typeface="Roboto"/>
                <a:cs typeface="Roboto"/>
                <a:sym typeface="Roboto"/>
              </a:rPr>
              <a:t>Knowing if and how firewalls affect user traffic can help with troubleshooting issues like slow connections, lack of connection, and broken networked applications, such as Skype or Facebook Messenger.</a:t>
            </a:r>
            <a:endParaRPr sz="1100">
              <a:latin typeface="Roboto"/>
              <a:ea typeface="Roboto"/>
              <a:cs typeface="Roboto"/>
              <a:sym typeface="Roboto"/>
            </a:endParaRPr>
          </a:p>
        </p:txBody>
      </p:sp>
      <p:grpSp>
        <p:nvGrpSpPr>
          <p:cNvPr id="3192" name="Google Shape;3192;p167"/>
          <p:cNvGrpSpPr/>
          <p:nvPr/>
        </p:nvGrpSpPr>
        <p:grpSpPr>
          <a:xfrm>
            <a:off x="5137300" y="1337193"/>
            <a:ext cx="3157625" cy="1197792"/>
            <a:chOff x="316400" y="2210355"/>
            <a:chExt cx="3157625" cy="1064420"/>
          </a:xfrm>
        </p:grpSpPr>
        <p:sp>
          <p:nvSpPr>
            <p:cNvPr id="3193" name="Google Shape;3193;p167"/>
            <p:cNvSpPr/>
            <p:nvPr/>
          </p:nvSpPr>
          <p:spPr>
            <a:xfrm flipH="1">
              <a:off x="316400" y="2222076"/>
              <a:ext cx="3042900" cy="1052700"/>
            </a:xfrm>
            <a:prstGeom prst="round2DiagRect">
              <a:avLst>
                <a:gd fmla="val 16667" name="adj1"/>
                <a:gd fmla="val 0" name="adj2"/>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67"/>
            <p:cNvSpPr txBox="1"/>
            <p:nvPr/>
          </p:nvSpPr>
          <p:spPr>
            <a:xfrm>
              <a:off x="316525" y="2210355"/>
              <a:ext cx="3157500" cy="873000"/>
            </a:xfrm>
            <a:prstGeom prst="rect">
              <a:avLst/>
            </a:prstGeom>
            <a:noFill/>
            <a:ln>
              <a:noFill/>
            </a:ln>
          </p:spPr>
          <p:txBody>
            <a:bodyPr anchorCtr="0" anchor="t" bIns="0" lIns="182875" spcFirstLastPara="1" rIns="0" wrap="square" tIns="91425">
              <a:noAutofit/>
            </a:bodyPr>
            <a:lstStyle/>
            <a:p>
              <a:pPr indent="0" lvl="0" marL="0" rtl="0" algn="l">
                <a:lnSpc>
                  <a:spcPct val="115000"/>
                </a:lnSpc>
                <a:spcBef>
                  <a:spcPts val="0"/>
                </a:spcBef>
                <a:spcAft>
                  <a:spcPts val="0"/>
                </a:spcAft>
                <a:buNone/>
              </a:pPr>
              <a:r>
                <a:rPr b="1" lang="en">
                  <a:solidFill>
                    <a:schemeClr val="accent5"/>
                  </a:solidFill>
                  <a:latin typeface="Roboto"/>
                  <a:ea typeface="Roboto"/>
                  <a:cs typeface="Roboto"/>
                  <a:sym typeface="Roboto"/>
                </a:rPr>
                <a:t>System/Network Administrator</a:t>
              </a:r>
              <a:r>
                <a:rPr b="1" lang="en">
                  <a:solidFill>
                    <a:schemeClr val="accent5"/>
                  </a:solidFill>
                  <a:latin typeface="Roboto"/>
                  <a:ea typeface="Roboto"/>
                  <a:cs typeface="Roboto"/>
                  <a:sym typeface="Roboto"/>
                </a:rPr>
                <a:t> </a:t>
              </a:r>
              <a:br>
                <a:rPr lang="en" sz="1100">
                  <a:latin typeface="Roboto"/>
                  <a:ea typeface="Roboto"/>
                  <a:cs typeface="Roboto"/>
                  <a:sym typeface="Roboto"/>
                </a:rPr>
              </a:br>
              <a:r>
                <a:rPr lang="en" sz="1100">
                  <a:latin typeface="Roboto"/>
                  <a:ea typeface="Roboto"/>
                  <a:cs typeface="Roboto"/>
                  <a:sym typeface="Roboto"/>
                </a:rPr>
                <a:t>O</a:t>
              </a:r>
              <a:r>
                <a:rPr lang="en" sz="1100">
                  <a:latin typeface="Roboto"/>
                  <a:ea typeface="Roboto"/>
                  <a:cs typeface="Roboto"/>
                  <a:sym typeface="Roboto"/>
                </a:rPr>
                <a:t>ften determine who is allowed to access devices on a network. These roles must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develop firewall policies and implement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them, using tools like UFW or firewalld.</a:t>
              </a:r>
              <a:endParaRPr sz="1100">
                <a:latin typeface="Roboto"/>
                <a:ea typeface="Roboto"/>
                <a:cs typeface="Roboto"/>
                <a:sym typeface="Roboto"/>
              </a:endParaRPr>
            </a:p>
          </p:txBody>
        </p:sp>
      </p:grpSp>
      <p:sp>
        <p:nvSpPr>
          <p:cNvPr id="3195" name="Google Shape;3195;p167"/>
          <p:cNvSpPr/>
          <p:nvPr/>
        </p:nvSpPr>
        <p:spPr>
          <a:xfrm flipH="1">
            <a:off x="531450" y="3634225"/>
            <a:ext cx="2688000" cy="1166100"/>
          </a:xfrm>
          <a:prstGeom prst="round2DiagRect">
            <a:avLst>
              <a:gd fmla="val 16667" name="adj1"/>
              <a:gd fmla="val 0" name="adj2"/>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67"/>
          <p:cNvSpPr txBox="1"/>
          <p:nvPr/>
        </p:nvSpPr>
        <p:spPr>
          <a:xfrm>
            <a:off x="531650" y="3620750"/>
            <a:ext cx="2640300" cy="1002000"/>
          </a:xfrm>
          <a:prstGeom prst="rect">
            <a:avLst/>
          </a:prstGeom>
          <a:noFill/>
          <a:ln>
            <a:noFill/>
          </a:ln>
        </p:spPr>
        <p:txBody>
          <a:bodyPr anchorCtr="0" anchor="t" bIns="0" lIns="182875" spcFirstLastPara="1" rIns="0" wrap="square" tIns="91425">
            <a:noAutofit/>
          </a:bodyPr>
          <a:lstStyle/>
          <a:p>
            <a:pPr indent="0" lvl="0" marL="0" rtl="0" algn="l">
              <a:lnSpc>
                <a:spcPct val="115000"/>
              </a:lnSpc>
              <a:spcBef>
                <a:spcPts val="0"/>
              </a:spcBef>
              <a:spcAft>
                <a:spcPts val="0"/>
              </a:spcAft>
              <a:buNone/>
            </a:pPr>
            <a:r>
              <a:rPr b="1" lang="en">
                <a:solidFill>
                  <a:schemeClr val="accent5"/>
                </a:solidFill>
                <a:latin typeface="Roboto"/>
                <a:ea typeface="Roboto"/>
                <a:cs typeface="Roboto"/>
                <a:sym typeface="Roboto"/>
              </a:rPr>
              <a:t>SOC Analyst</a:t>
            </a:r>
            <a:r>
              <a:rPr b="1" lang="en">
                <a:latin typeface="Roboto"/>
                <a:ea typeface="Roboto"/>
                <a:cs typeface="Roboto"/>
                <a:sym typeface="Roboto"/>
              </a:rPr>
              <a:t> </a:t>
            </a:r>
            <a:br>
              <a:rPr lang="en" sz="1100">
                <a:latin typeface="Roboto"/>
                <a:ea typeface="Roboto"/>
                <a:cs typeface="Roboto"/>
                <a:sym typeface="Roboto"/>
              </a:rPr>
            </a:br>
            <a:r>
              <a:rPr lang="en" sz="1100">
                <a:latin typeface="Roboto"/>
                <a:ea typeface="Roboto"/>
                <a:cs typeface="Roboto"/>
                <a:sym typeface="Roboto"/>
              </a:rPr>
              <a:t>N</a:t>
            </a:r>
            <a:r>
              <a:rPr lang="en" sz="1100">
                <a:latin typeface="Roboto"/>
                <a:ea typeface="Roboto"/>
                <a:cs typeface="Roboto"/>
                <a:sym typeface="Roboto"/>
              </a:rPr>
              <a:t>eed to understand how firewalls </a:t>
            </a:r>
            <a:br>
              <a:rPr lang="en" sz="1100">
                <a:latin typeface="Roboto"/>
                <a:ea typeface="Roboto"/>
                <a:cs typeface="Roboto"/>
                <a:sym typeface="Roboto"/>
              </a:rPr>
            </a:br>
            <a:r>
              <a:rPr lang="en" sz="1100">
                <a:latin typeface="Roboto"/>
                <a:ea typeface="Roboto"/>
                <a:cs typeface="Roboto"/>
                <a:sym typeface="Roboto"/>
              </a:rPr>
              <a:t>on the network filter incoming and outgoing packets in order to accurately interpret traffic logs.</a:t>
            </a:r>
            <a:endParaRPr sz="1100">
              <a:latin typeface="Roboto"/>
              <a:ea typeface="Roboto"/>
              <a:cs typeface="Roboto"/>
              <a:sym typeface="Roboto"/>
            </a:endParaRPr>
          </a:p>
        </p:txBody>
      </p:sp>
      <p:sp>
        <p:nvSpPr>
          <p:cNvPr id="3197" name="Google Shape;3197;p167"/>
          <p:cNvSpPr/>
          <p:nvPr/>
        </p:nvSpPr>
        <p:spPr>
          <a:xfrm flipH="1">
            <a:off x="4732050" y="3399350"/>
            <a:ext cx="2640300" cy="1361700"/>
          </a:xfrm>
          <a:prstGeom prst="round2DiagRect">
            <a:avLst>
              <a:gd fmla="val 16667" name="adj1"/>
              <a:gd fmla="val 0" name="adj2"/>
            </a:avLst>
          </a:prstGeom>
          <a:solidFill>
            <a:srgbClr val="F3F3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67"/>
          <p:cNvSpPr txBox="1"/>
          <p:nvPr/>
        </p:nvSpPr>
        <p:spPr>
          <a:xfrm>
            <a:off x="4732175" y="3385875"/>
            <a:ext cx="2544900" cy="1002000"/>
          </a:xfrm>
          <a:prstGeom prst="rect">
            <a:avLst/>
          </a:prstGeom>
          <a:noFill/>
          <a:ln>
            <a:noFill/>
          </a:ln>
        </p:spPr>
        <p:txBody>
          <a:bodyPr anchorCtr="0" anchor="t" bIns="0" lIns="182875" spcFirstLastPara="1" rIns="0" wrap="square" tIns="91425">
            <a:noAutofit/>
          </a:bodyPr>
          <a:lstStyle/>
          <a:p>
            <a:pPr indent="0" lvl="0" marL="0" rtl="0" algn="l">
              <a:lnSpc>
                <a:spcPct val="115000"/>
              </a:lnSpc>
              <a:spcBef>
                <a:spcPts val="0"/>
              </a:spcBef>
              <a:spcAft>
                <a:spcPts val="0"/>
              </a:spcAft>
              <a:buNone/>
            </a:pPr>
            <a:r>
              <a:rPr b="1" lang="en">
                <a:solidFill>
                  <a:schemeClr val="accent5"/>
                </a:solidFill>
                <a:latin typeface="Roboto"/>
                <a:ea typeface="Roboto"/>
                <a:cs typeface="Roboto"/>
                <a:sym typeface="Roboto"/>
              </a:rPr>
              <a:t>Penetration Testers</a:t>
            </a:r>
            <a:br>
              <a:rPr lang="en" sz="1100">
                <a:latin typeface="Roboto"/>
                <a:ea typeface="Roboto"/>
                <a:cs typeface="Roboto"/>
                <a:sym typeface="Roboto"/>
              </a:rPr>
            </a:br>
            <a:r>
              <a:rPr lang="en" sz="1100">
                <a:latin typeface="Roboto"/>
                <a:ea typeface="Roboto"/>
                <a:cs typeface="Roboto"/>
                <a:sym typeface="Roboto"/>
              </a:rPr>
              <a:t>Must</a:t>
            </a:r>
            <a:r>
              <a:rPr lang="en" sz="1100">
                <a:latin typeface="Roboto"/>
                <a:ea typeface="Roboto"/>
                <a:cs typeface="Roboto"/>
                <a:sym typeface="Roboto"/>
              </a:rPr>
              <a:t> know if a firewall is between them and their target </a:t>
            </a:r>
            <a:r>
              <a:rPr lang="en" sz="1100">
                <a:solidFill>
                  <a:schemeClr val="dk1"/>
                </a:solidFill>
                <a:latin typeface="Roboto"/>
                <a:ea typeface="Roboto"/>
                <a:cs typeface="Roboto"/>
                <a:sym typeface="Roboto"/>
              </a:rPr>
              <a:t>in order to launch a successful attack against a network</a:t>
            </a:r>
            <a:r>
              <a:rPr lang="en" sz="1100">
                <a:latin typeface="Roboto"/>
                <a:ea typeface="Roboto"/>
                <a:cs typeface="Roboto"/>
                <a:sym typeface="Roboto"/>
              </a:rPr>
              <a:t>, as well as which rules are enabled.</a:t>
            </a:r>
            <a:endParaRPr sz="1100">
              <a:latin typeface="Roboto"/>
              <a:ea typeface="Roboto"/>
              <a:cs typeface="Roboto"/>
              <a:sym typeface="Roboto"/>
            </a:endParaRPr>
          </a:p>
        </p:txBody>
      </p:sp>
      <p:sp>
        <p:nvSpPr>
          <p:cNvPr id="3199" name="Google Shape;3199;p16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3" name="Shape 3203"/>
        <p:cNvGrpSpPr/>
        <p:nvPr/>
      </p:nvGrpSpPr>
      <p:grpSpPr>
        <a:xfrm>
          <a:off x="0" y="0"/>
          <a:ext cx="0" cy="0"/>
          <a:chOff x="0" y="0"/>
          <a:chExt cx="0" cy="0"/>
        </a:xfrm>
      </p:grpSpPr>
      <p:sp>
        <p:nvSpPr>
          <p:cNvPr id="3204" name="Google Shape;3204;p16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Defense in Depth</a:t>
            </a:r>
            <a:endParaRPr/>
          </a:p>
        </p:txBody>
      </p:sp>
      <p:sp>
        <p:nvSpPr>
          <p:cNvPr id="3205" name="Google Shape;3205;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9" name="Shape 3209"/>
        <p:cNvGrpSpPr/>
        <p:nvPr/>
      </p:nvGrpSpPr>
      <p:grpSpPr>
        <a:xfrm>
          <a:off x="0" y="0"/>
          <a:ext cx="0" cy="0"/>
          <a:chOff x="0" y="0"/>
          <a:chExt cx="0" cy="0"/>
        </a:xfrm>
      </p:grpSpPr>
      <p:sp>
        <p:nvSpPr>
          <p:cNvPr id="3210" name="Google Shape;3210;p16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Firewall Architecture and Defense Methodologies</a:t>
            </a:r>
            <a:endParaRPr/>
          </a:p>
        </p:txBody>
      </p:sp>
      <p:sp>
        <p:nvSpPr>
          <p:cNvPr id="3211" name="Google Shape;3211;p1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215" name="Shape 3215"/>
        <p:cNvGrpSpPr/>
        <p:nvPr/>
      </p:nvGrpSpPr>
      <p:grpSpPr>
        <a:xfrm>
          <a:off x="0" y="0"/>
          <a:ext cx="0" cy="0"/>
          <a:chOff x="0" y="0"/>
          <a:chExt cx="0" cy="0"/>
        </a:xfrm>
      </p:grpSpPr>
      <p:pic>
        <p:nvPicPr>
          <p:cNvPr id="3216" name="Google Shape;3216;p170"/>
          <p:cNvPicPr preferRelativeResize="0"/>
          <p:nvPr/>
        </p:nvPicPr>
        <p:blipFill rotWithShape="1">
          <a:blip r:embed="rId3">
            <a:alphaModFix/>
          </a:blip>
          <a:srcRect b="0" l="0" r="0" t="0"/>
          <a:stretch/>
        </p:blipFill>
        <p:spPr>
          <a:xfrm>
            <a:off x="-12300" y="3393"/>
            <a:ext cx="9143997" cy="5136713"/>
          </a:xfrm>
          <a:prstGeom prst="rect">
            <a:avLst/>
          </a:prstGeom>
          <a:noFill/>
          <a:ln>
            <a:noFill/>
          </a:ln>
        </p:spPr>
      </p:pic>
      <p:sp>
        <p:nvSpPr>
          <p:cNvPr id="3217" name="Google Shape;3217;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Ports Recap</a:t>
            </a:r>
            <a:endParaRPr/>
          </a:p>
        </p:txBody>
      </p:sp>
      <p:sp>
        <p:nvSpPr>
          <p:cNvPr id="3218" name="Google Shape;3218;p170"/>
          <p:cNvSpPr txBox="1"/>
          <p:nvPr>
            <p:ph idx="3" type="body"/>
          </p:nvPr>
        </p:nvSpPr>
        <p:spPr>
          <a:xfrm>
            <a:off x="175" y="1559400"/>
            <a:ext cx="5955300" cy="23673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500"/>
              <a:t>D</a:t>
            </a:r>
            <a:r>
              <a:rPr lang="en" sz="1500"/>
              <a:t>evices must expose open ports in order to communicate </a:t>
            </a:r>
            <a:endParaRPr sz="1500"/>
          </a:p>
          <a:p>
            <a:pPr indent="0" lvl="0" marL="0" rtl="0" algn="l">
              <a:lnSpc>
                <a:spcPct val="115000"/>
              </a:lnSpc>
              <a:spcBef>
                <a:spcPts val="0"/>
              </a:spcBef>
              <a:spcAft>
                <a:spcPts val="0"/>
              </a:spcAft>
              <a:buNone/>
            </a:pPr>
            <a:r>
              <a:rPr lang="en" sz="1500"/>
              <a:t>with other machines on the network.</a:t>
            </a:r>
            <a:endParaRPr sz="1500"/>
          </a:p>
          <a:p>
            <a:pPr indent="0" lvl="0" marL="0" rtl="0" algn="l">
              <a:lnSpc>
                <a:spcPct val="115000"/>
              </a:lnSpc>
              <a:spcBef>
                <a:spcPts val="800"/>
              </a:spcBef>
              <a:spcAft>
                <a:spcPts val="0"/>
              </a:spcAft>
              <a:buNone/>
            </a:pPr>
            <a:r>
              <a:t/>
            </a:r>
            <a:endParaRPr sz="400"/>
          </a:p>
          <a:p>
            <a:pPr indent="-186689" lvl="0" marL="393192" rtl="0" algn="l">
              <a:lnSpc>
                <a:spcPct val="115000"/>
              </a:lnSpc>
              <a:spcBef>
                <a:spcPts val="800"/>
              </a:spcBef>
              <a:spcAft>
                <a:spcPts val="0"/>
              </a:spcAft>
              <a:buClr>
                <a:schemeClr val="accent1"/>
              </a:buClr>
              <a:buSzPts val="1500"/>
              <a:buFont typeface="Roboto"/>
              <a:buChar char="●"/>
            </a:pPr>
            <a:r>
              <a:rPr lang="en" sz="1500"/>
              <a:t>We can’t assume that the only people </a:t>
            </a:r>
            <a:br>
              <a:rPr lang="en" sz="1500"/>
            </a:br>
            <a:r>
              <a:rPr lang="en" sz="1500"/>
              <a:t>who will connect to a device are those you trust. </a:t>
            </a:r>
            <a:endParaRPr sz="1500"/>
          </a:p>
          <a:p>
            <a:pPr indent="-186689" lvl="0" marL="393192" rtl="0" algn="l">
              <a:lnSpc>
                <a:spcPct val="115000"/>
              </a:lnSpc>
              <a:spcBef>
                <a:spcPts val="1000"/>
              </a:spcBef>
              <a:spcAft>
                <a:spcPts val="0"/>
              </a:spcAft>
              <a:buClr>
                <a:schemeClr val="accent1"/>
              </a:buClr>
              <a:buSzPts val="1500"/>
              <a:buFont typeface="Roboto"/>
              <a:buChar char="●"/>
            </a:pPr>
            <a:r>
              <a:rPr lang="en" sz="1500"/>
              <a:t>Malicious actors will exploit this assumption </a:t>
            </a:r>
            <a:br>
              <a:rPr lang="en" sz="1500"/>
            </a:br>
            <a:r>
              <a:rPr lang="en" sz="1500"/>
              <a:t>to access sensitive information.</a:t>
            </a:r>
            <a:endParaRPr sz="1500"/>
          </a:p>
          <a:p>
            <a:pPr indent="-186689" lvl="0" marL="393192" rtl="0" algn="l">
              <a:lnSpc>
                <a:spcPct val="115000"/>
              </a:lnSpc>
              <a:spcBef>
                <a:spcPts val="1000"/>
              </a:spcBef>
              <a:spcAft>
                <a:spcPts val="0"/>
              </a:spcAft>
              <a:buClr>
                <a:schemeClr val="accent1"/>
              </a:buClr>
              <a:buSzPts val="1500"/>
              <a:buFont typeface="Roboto"/>
              <a:buChar char="●"/>
            </a:pPr>
            <a:r>
              <a:rPr lang="en" sz="1500"/>
              <a:t>Restricting access to open ports is a fundamental </a:t>
            </a:r>
            <a:br>
              <a:rPr lang="en" sz="1500"/>
            </a:br>
            <a:r>
              <a:rPr lang="en" sz="1500"/>
              <a:t>skill for any technical security specialist. </a:t>
            </a:r>
            <a:endParaRPr sz="1500"/>
          </a:p>
          <a:p>
            <a:pPr indent="0" lvl="0" marL="0" rtl="0" algn="l">
              <a:lnSpc>
                <a:spcPct val="115000"/>
              </a:lnSpc>
              <a:spcBef>
                <a:spcPts val="1000"/>
              </a:spcBef>
              <a:spcAft>
                <a:spcPts val="800"/>
              </a:spcAft>
              <a:buNone/>
            </a:pPr>
            <a:r>
              <a:t/>
            </a:r>
            <a:endParaRPr/>
          </a:p>
        </p:txBody>
      </p:sp>
      <p:sp>
        <p:nvSpPr>
          <p:cNvPr id="3219" name="Google Shape;3219;p17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220" name="Google Shape;3220;p1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t>Networks allow computers to communicate with one another by sending data </a:t>
            </a:r>
            <a:br>
              <a:rPr lang="en"/>
            </a:br>
            <a:r>
              <a:rPr lang="en"/>
              <a:t>to and from open ports on other machines. </a:t>
            </a:r>
            <a:endParaRPr/>
          </a:p>
        </p:txBody>
      </p:sp>
      <p:cxnSp>
        <p:nvCxnSpPr>
          <p:cNvPr id="3221" name="Google Shape;3221;p170"/>
          <p:cNvCxnSpPr/>
          <p:nvPr/>
        </p:nvCxnSpPr>
        <p:spPr>
          <a:xfrm>
            <a:off x="274375" y="640080"/>
            <a:ext cx="8604300" cy="0"/>
          </a:xfrm>
          <a:prstGeom prst="straightConnector1">
            <a:avLst/>
          </a:prstGeom>
          <a:noFill/>
          <a:ln cap="flat" cmpd="sng" w="9525">
            <a:solidFill>
              <a:schemeClr val="dk2"/>
            </a:solidFill>
            <a:prstDash val="solid"/>
            <a:round/>
            <a:headEnd len="med" w="med" type="none"/>
            <a:tailEnd len="med" w="med" type="none"/>
          </a:ln>
        </p:spPr>
      </p:cxnSp>
      <p:cxnSp>
        <p:nvCxnSpPr>
          <p:cNvPr id="3222" name="Google Shape;3222;p170"/>
          <p:cNvCxnSpPr/>
          <p:nvPr/>
        </p:nvCxnSpPr>
        <p:spPr>
          <a:xfrm>
            <a:off x="274320" y="4906455"/>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pic>
        <p:nvPicPr>
          <p:cNvPr id="3227" name="Google Shape;3227;p171"/>
          <p:cNvPicPr preferRelativeResize="0"/>
          <p:nvPr/>
        </p:nvPicPr>
        <p:blipFill>
          <a:blip r:embed="rId3">
            <a:alphaModFix/>
          </a:blip>
          <a:stretch>
            <a:fillRect/>
          </a:stretch>
        </p:blipFill>
        <p:spPr>
          <a:xfrm>
            <a:off x="-12300" y="548"/>
            <a:ext cx="9143997" cy="5142427"/>
          </a:xfrm>
          <a:prstGeom prst="rect">
            <a:avLst/>
          </a:prstGeom>
          <a:noFill/>
          <a:ln>
            <a:noFill/>
          </a:ln>
        </p:spPr>
      </p:pic>
      <p:sp>
        <p:nvSpPr>
          <p:cNvPr id="3228" name="Google Shape;3228;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Firewalls</a:t>
            </a:r>
            <a:endParaRPr>
              <a:solidFill>
                <a:srgbClr val="FFFFFF"/>
              </a:solidFill>
            </a:endParaRPr>
          </a:p>
        </p:txBody>
      </p:sp>
      <p:sp>
        <p:nvSpPr>
          <p:cNvPr id="3229" name="Google Shape;3229;p171"/>
          <p:cNvSpPr txBox="1"/>
          <p:nvPr>
            <p:ph idx="1" type="subTitle"/>
          </p:nvPr>
        </p:nvSpPr>
        <p:spPr>
          <a:xfrm>
            <a:off x="0" y="675975"/>
            <a:ext cx="9144000" cy="364800"/>
          </a:xfrm>
          <a:prstGeom prst="rect">
            <a:avLst/>
          </a:prstGeom>
        </p:spPr>
        <p:txBody>
          <a:bodyPr anchorCtr="0" anchor="t" bIns="91425" lIns="457200"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3F3F3"/>
                </a:solidFill>
              </a:rPr>
              <a:t>Firewalls provide a layer of protection by analyzing data leaving and entering a network.</a:t>
            </a:r>
            <a:endParaRPr>
              <a:solidFill>
                <a:srgbClr val="F3F3F3"/>
              </a:solidFill>
            </a:endParaRPr>
          </a:p>
          <a:p>
            <a:pPr indent="0" lvl="0" marL="0" rtl="0" algn="l">
              <a:spcBef>
                <a:spcPts val="0"/>
              </a:spcBef>
              <a:spcAft>
                <a:spcPts val="0"/>
              </a:spcAft>
              <a:buClr>
                <a:schemeClr val="dk1"/>
              </a:buClr>
              <a:buSzPts val="1100"/>
              <a:buFont typeface="Arial"/>
              <a:buNone/>
            </a:pPr>
            <a:r>
              <a:rPr lang="en">
                <a:solidFill>
                  <a:srgbClr val="F3F3F3"/>
                </a:solidFill>
              </a:rPr>
              <a:t> </a:t>
            </a:r>
            <a:endParaRPr>
              <a:solidFill>
                <a:srgbClr val="F3F3F3"/>
              </a:solidFill>
            </a:endParaRPr>
          </a:p>
          <a:p>
            <a:pPr indent="0" lvl="0" marL="0" rtl="0" algn="l">
              <a:spcBef>
                <a:spcPts val="0"/>
              </a:spcBef>
              <a:spcAft>
                <a:spcPts val="0"/>
              </a:spcAft>
              <a:buNone/>
            </a:pPr>
            <a:r>
              <a:t/>
            </a:r>
            <a:endParaRPr>
              <a:solidFill>
                <a:srgbClr val="F3F3F3"/>
              </a:solidFill>
            </a:endParaRPr>
          </a:p>
        </p:txBody>
      </p:sp>
      <p:cxnSp>
        <p:nvCxnSpPr>
          <p:cNvPr id="3230" name="Google Shape;3230;p171"/>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cxnSp>
        <p:nvCxnSpPr>
          <p:cNvPr id="3231" name="Google Shape;3231;p171"/>
          <p:cNvCxnSpPr/>
          <p:nvPr/>
        </p:nvCxnSpPr>
        <p:spPr>
          <a:xfrm>
            <a:off x="274320" y="4906455"/>
            <a:ext cx="8595600" cy="10200"/>
          </a:xfrm>
          <a:prstGeom prst="straightConnector1">
            <a:avLst/>
          </a:prstGeom>
          <a:noFill/>
          <a:ln cap="flat" cmpd="sng" w="9525">
            <a:solidFill>
              <a:srgbClr val="FFFFFF"/>
            </a:solidFill>
            <a:prstDash val="solid"/>
            <a:round/>
            <a:headEnd len="med" w="med" type="none"/>
            <a:tailEnd len="med" w="med" type="none"/>
          </a:ln>
        </p:spPr>
      </p:cxnSp>
      <p:pic>
        <p:nvPicPr>
          <p:cNvPr id="3232" name="Google Shape;3232;p171"/>
          <p:cNvPicPr preferRelativeResize="0"/>
          <p:nvPr/>
        </p:nvPicPr>
        <p:blipFill>
          <a:blip r:embed="rId4">
            <a:alphaModFix/>
          </a:blip>
          <a:stretch>
            <a:fillRect/>
          </a:stretch>
        </p:blipFill>
        <p:spPr>
          <a:xfrm>
            <a:off x="4739600" y="1514076"/>
            <a:ext cx="3475544" cy="3250173"/>
          </a:xfrm>
          <a:prstGeom prst="rect">
            <a:avLst/>
          </a:prstGeom>
          <a:noFill/>
          <a:ln>
            <a:noFill/>
          </a:ln>
        </p:spPr>
      </p:pic>
      <p:sp>
        <p:nvSpPr>
          <p:cNvPr id="3233" name="Google Shape;3233;p17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cxnSp>
        <p:nvCxnSpPr>
          <p:cNvPr id="3234" name="Google Shape;3234;p171"/>
          <p:cNvCxnSpPr/>
          <p:nvPr/>
        </p:nvCxnSpPr>
        <p:spPr>
          <a:xfrm>
            <a:off x="426720" y="5058855"/>
            <a:ext cx="8595600" cy="10200"/>
          </a:xfrm>
          <a:prstGeom prst="straightConnector1">
            <a:avLst/>
          </a:prstGeom>
          <a:noFill/>
          <a:ln cap="flat" cmpd="sng" w="9525">
            <a:solidFill>
              <a:srgbClr val="FFFFFF"/>
            </a:solidFill>
            <a:prstDash val="solid"/>
            <a:round/>
            <a:headEnd len="med" w="med" type="none"/>
            <a:tailEnd len="med" w="med" type="none"/>
          </a:ln>
        </p:spPr>
      </p:cxnSp>
      <p:sp>
        <p:nvSpPr>
          <p:cNvPr id="3235" name="Google Shape;3235;p171"/>
          <p:cNvSpPr txBox="1"/>
          <p:nvPr>
            <p:ph idx="1" type="subTitle"/>
          </p:nvPr>
        </p:nvSpPr>
        <p:spPr>
          <a:xfrm>
            <a:off x="107525" y="1645225"/>
            <a:ext cx="3958800" cy="1299000"/>
          </a:xfrm>
          <a:prstGeom prst="rect">
            <a:avLst/>
          </a:prstGeom>
        </p:spPr>
        <p:txBody>
          <a:bodyPr anchorCtr="0" anchor="t" bIns="91425" lIns="457200" spcFirstLastPara="1" rIns="91425" wrap="square" tIns="91425">
            <a:noAutofit/>
          </a:bodyPr>
          <a:lstStyle/>
          <a:p>
            <a:pPr indent="-311150" lvl="0" marL="457200" rtl="0" algn="l">
              <a:spcBef>
                <a:spcPts val="0"/>
              </a:spcBef>
              <a:spcAft>
                <a:spcPts val="0"/>
              </a:spcAft>
              <a:buClr>
                <a:srgbClr val="F3F3F3"/>
              </a:buClr>
              <a:buSzPts val="1300"/>
              <a:buChar char="●"/>
            </a:pPr>
            <a:r>
              <a:rPr lang="en" sz="1700">
                <a:solidFill>
                  <a:srgbClr val="F3F3F3"/>
                </a:solidFill>
              </a:rPr>
              <a:t>They are p</a:t>
            </a:r>
            <a:r>
              <a:rPr lang="en" sz="1700">
                <a:solidFill>
                  <a:srgbClr val="F3F3F3"/>
                </a:solidFill>
              </a:rPr>
              <a:t>laced between application servers and routers to provide access control.</a:t>
            </a:r>
            <a:br>
              <a:rPr lang="en" sz="1700">
                <a:solidFill>
                  <a:srgbClr val="F3F3F3"/>
                </a:solidFill>
              </a:rPr>
            </a:br>
            <a:endParaRPr sz="1700">
              <a:solidFill>
                <a:srgbClr val="F3F3F3"/>
              </a:solidFill>
            </a:endParaRPr>
          </a:p>
          <a:p>
            <a:pPr indent="-330200" lvl="0" marL="457200" rtl="0" algn="l">
              <a:spcBef>
                <a:spcPts val="0"/>
              </a:spcBef>
              <a:spcAft>
                <a:spcPts val="0"/>
              </a:spcAft>
              <a:buClr>
                <a:schemeClr val="lt1"/>
              </a:buClr>
              <a:buSzPts val="1600"/>
              <a:buChar char="●"/>
            </a:pPr>
            <a:r>
              <a:rPr lang="en" sz="1600">
                <a:solidFill>
                  <a:schemeClr val="lt1"/>
                </a:solidFill>
              </a:rPr>
              <a:t>Protect trusted networks by isolating them from untrusted networks, like the internet. </a:t>
            </a:r>
            <a:endParaRPr sz="1600">
              <a:solidFill>
                <a:schemeClr val="lt1"/>
              </a:solidFill>
            </a:endParaRPr>
          </a:p>
          <a:p>
            <a:pPr indent="0" lvl="0" marL="0" rtl="0" algn="l">
              <a:spcBef>
                <a:spcPts val="800"/>
              </a:spcBef>
              <a:spcAft>
                <a:spcPts val="0"/>
              </a:spcAft>
              <a:buNone/>
            </a:pPr>
            <a:r>
              <a:t/>
            </a:r>
            <a:endParaRPr>
              <a:solidFill>
                <a:srgbClr val="F3F3F3"/>
              </a:solidFill>
            </a:endParaRPr>
          </a:p>
          <a:p>
            <a:pPr indent="0" lvl="0" marL="0" rtl="0" algn="l">
              <a:spcBef>
                <a:spcPts val="0"/>
              </a:spcBef>
              <a:spcAft>
                <a:spcPts val="0"/>
              </a:spcAft>
              <a:buClr>
                <a:schemeClr val="dk1"/>
              </a:buClr>
              <a:buSzPts val="1100"/>
              <a:buFont typeface="Arial"/>
              <a:buNone/>
            </a:pPr>
            <a:r>
              <a:rPr lang="en">
                <a:solidFill>
                  <a:srgbClr val="F3F3F3"/>
                </a:solidFill>
              </a:rPr>
              <a:t> </a:t>
            </a:r>
            <a:endParaRPr>
              <a:solidFill>
                <a:srgbClr val="F3F3F3"/>
              </a:solidFill>
            </a:endParaRPr>
          </a:p>
          <a:p>
            <a:pPr indent="0" lvl="0" marL="0" rtl="0" algn="l">
              <a:spcBef>
                <a:spcPts val="0"/>
              </a:spcBef>
              <a:spcAft>
                <a:spcPts val="0"/>
              </a:spcAft>
              <a:buNone/>
            </a:pPr>
            <a:r>
              <a:t/>
            </a:r>
            <a:endParaRPr>
              <a:solidFill>
                <a:srgbClr val="F3F3F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pic>
        <p:nvPicPr>
          <p:cNvPr id="3240" name="Google Shape;3240;p172"/>
          <p:cNvPicPr preferRelativeResize="0"/>
          <p:nvPr/>
        </p:nvPicPr>
        <p:blipFill>
          <a:blip r:embed="rId3">
            <a:alphaModFix/>
          </a:blip>
          <a:stretch>
            <a:fillRect/>
          </a:stretch>
        </p:blipFill>
        <p:spPr>
          <a:xfrm>
            <a:off x="-12300" y="548"/>
            <a:ext cx="9143997" cy="5142427"/>
          </a:xfrm>
          <a:prstGeom prst="rect">
            <a:avLst/>
          </a:prstGeom>
          <a:noFill/>
          <a:ln>
            <a:noFill/>
          </a:ln>
        </p:spPr>
      </p:pic>
      <p:cxnSp>
        <p:nvCxnSpPr>
          <p:cNvPr id="3241" name="Google Shape;3241;p172"/>
          <p:cNvCxnSpPr/>
          <p:nvPr/>
        </p:nvCxnSpPr>
        <p:spPr>
          <a:xfrm>
            <a:off x="4264500" y="3617113"/>
            <a:ext cx="590400" cy="0"/>
          </a:xfrm>
          <a:prstGeom prst="straightConnector1">
            <a:avLst/>
          </a:prstGeom>
          <a:noFill/>
          <a:ln cap="flat" cmpd="sng" w="76200">
            <a:solidFill>
              <a:srgbClr val="000000"/>
            </a:solidFill>
            <a:prstDash val="solid"/>
            <a:round/>
            <a:headEnd len="med" w="med" type="none"/>
            <a:tailEnd len="med" w="med" type="none"/>
          </a:ln>
        </p:spPr>
      </p:cxnSp>
      <p:cxnSp>
        <p:nvCxnSpPr>
          <p:cNvPr id="3242" name="Google Shape;3242;p172"/>
          <p:cNvCxnSpPr/>
          <p:nvPr/>
        </p:nvCxnSpPr>
        <p:spPr>
          <a:xfrm>
            <a:off x="6083825" y="3048000"/>
            <a:ext cx="859800" cy="0"/>
          </a:xfrm>
          <a:prstGeom prst="straightConnector1">
            <a:avLst/>
          </a:prstGeom>
          <a:noFill/>
          <a:ln cap="flat" cmpd="sng" w="76200">
            <a:solidFill>
              <a:srgbClr val="000000"/>
            </a:solidFill>
            <a:prstDash val="solid"/>
            <a:round/>
            <a:headEnd len="med" w="med" type="none"/>
            <a:tailEnd len="med" w="med" type="none"/>
          </a:ln>
        </p:spPr>
      </p:cxnSp>
      <p:cxnSp>
        <p:nvCxnSpPr>
          <p:cNvPr id="3243" name="Google Shape;3243;p172"/>
          <p:cNvCxnSpPr/>
          <p:nvPr/>
        </p:nvCxnSpPr>
        <p:spPr>
          <a:xfrm>
            <a:off x="6083825" y="4086225"/>
            <a:ext cx="1136100" cy="0"/>
          </a:xfrm>
          <a:prstGeom prst="straightConnector1">
            <a:avLst/>
          </a:prstGeom>
          <a:noFill/>
          <a:ln cap="flat" cmpd="sng" w="76200">
            <a:solidFill>
              <a:srgbClr val="000000"/>
            </a:solidFill>
            <a:prstDash val="solid"/>
            <a:round/>
            <a:headEnd len="med" w="med" type="none"/>
            <a:tailEnd len="med" w="med" type="none"/>
          </a:ln>
        </p:spPr>
      </p:cxnSp>
      <p:sp>
        <p:nvSpPr>
          <p:cNvPr id="3244" name="Google Shape;3244;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Firewalls</a:t>
            </a:r>
            <a:endParaRPr>
              <a:solidFill>
                <a:srgbClr val="FFFFFF"/>
              </a:solidFill>
            </a:endParaRPr>
          </a:p>
        </p:txBody>
      </p:sp>
      <p:sp>
        <p:nvSpPr>
          <p:cNvPr id="3245" name="Google Shape;3245;p172"/>
          <p:cNvSpPr txBox="1"/>
          <p:nvPr>
            <p:ph idx="1" type="subTitle"/>
          </p:nvPr>
        </p:nvSpPr>
        <p:spPr>
          <a:xfrm>
            <a:off x="0" y="675975"/>
            <a:ext cx="9144000" cy="364800"/>
          </a:xfrm>
          <a:prstGeom prst="rect">
            <a:avLst/>
          </a:prstGeom>
        </p:spPr>
        <p:txBody>
          <a:bodyPr anchorCtr="0" anchor="t" bIns="91425" lIns="457200" spcFirstLastPara="1" rIns="0" wrap="square" tIns="91425">
            <a:noAutofit/>
          </a:bodyPr>
          <a:lstStyle/>
          <a:p>
            <a:pPr indent="0" lvl="0" marL="0" rtl="0" algn="l">
              <a:spcBef>
                <a:spcPts val="0"/>
              </a:spcBef>
              <a:spcAft>
                <a:spcPts val="0"/>
              </a:spcAft>
              <a:buNone/>
            </a:pPr>
            <a:r>
              <a:rPr lang="en">
                <a:solidFill>
                  <a:srgbClr val="FFFFFF"/>
                </a:solidFill>
              </a:rPr>
              <a:t>Firewalls can be used to either control access to a single host (</a:t>
            </a:r>
            <a:r>
              <a:rPr b="1" lang="en">
                <a:solidFill>
                  <a:srgbClr val="FFFFFF"/>
                </a:solidFill>
              </a:rPr>
              <a:t>host-based firewall</a:t>
            </a:r>
            <a:r>
              <a:rPr lang="en">
                <a:solidFill>
                  <a:srgbClr val="FFFFFF"/>
                </a:solidFill>
              </a:rPr>
              <a:t>) </a:t>
            </a:r>
            <a:br>
              <a:rPr lang="en">
                <a:solidFill>
                  <a:srgbClr val="FFFFFF"/>
                </a:solidFill>
              </a:rPr>
            </a:br>
            <a:r>
              <a:rPr lang="en">
                <a:solidFill>
                  <a:srgbClr val="FFFFFF"/>
                </a:solidFill>
              </a:rPr>
              <a:t>or an entire network (</a:t>
            </a:r>
            <a:r>
              <a:rPr b="1" lang="en">
                <a:solidFill>
                  <a:srgbClr val="FFFFFF"/>
                </a:solidFill>
              </a:rPr>
              <a:t>network firewall</a:t>
            </a:r>
            <a:r>
              <a:rPr lang="en">
                <a:solidFill>
                  <a:srgbClr val="FFFFFF"/>
                </a:solidFill>
              </a:rPr>
              <a:t>). </a:t>
            </a:r>
            <a:endParaRPr>
              <a:solidFill>
                <a:srgbClr val="FFFFFF"/>
              </a:solidFill>
            </a:endParaRPr>
          </a:p>
        </p:txBody>
      </p:sp>
      <p:pic>
        <p:nvPicPr>
          <p:cNvPr id="3246" name="Google Shape;3246;p172"/>
          <p:cNvPicPr preferRelativeResize="0"/>
          <p:nvPr/>
        </p:nvPicPr>
        <p:blipFill>
          <a:blip r:embed="rId4">
            <a:alphaModFix/>
          </a:blip>
          <a:stretch>
            <a:fillRect/>
          </a:stretch>
        </p:blipFill>
        <p:spPr>
          <a:xfrm>
            <a:off x="2823900" y="3147488"/>
            <a:ext cx="1676925" cy="1051325"/>
          </a:xfrm>
          <a:prstGeom prst="rect">
            <a:avLst/>
          </a:prstGeom>
          <a:noFill/>
          <a:ln>
            <a:noFill/>
          </a:ln>
        </p:spPr>
      </p:pic>
      <p:sp>
        <p:nvSpPr>
          <p:cNvPr id="3247" name="Google Shape;3247;p172"/>
          <p:cNvSpPr/>
          <p:nvPr/>
        </p:nvSpPr>
        <p:spPr>
          <a:xfrm>
            <a:off x="6150650" y="1528325"/>
            <a:ext cx="2564700" cy="742500"/>
          </a:xfrm>
          <a:prstGeom prst="roundRect">
            <a:avLst>
              <a:gd fmla="val 11588" name="adj"/>
            </a:avLst>
          </a:prstGeom>
          <a:solidFill>
            <a:srgbClr val="FCE5CD"/>
          </a:solidFill>
          <a:ln cap="flat" cmpd="sng" w="19050">
            <a:solidFill>
              <a:srgbClr val="EA3030"/>
            </a:solidFill>
            <a:prstDash val="solid"/>
            <a:round/>
            <a:headEnd len="sm" w="sm" type="none"/>
            <a:tailEnd len="sm" w="sm" type="none"/>
          </a:ln>
        </p:spPr>
        <p:txBody>
          <a:bodyPr anchorCtr="0" anchor="ctr" bIns="91425" lIns="91425" spcFirstLastPara="1" rIns="91425" wrap="square" tIns="274300">
            <a:noAutofit/>
          </a:bodyPr>
          <a:lstStyle/>
          <a:p>
            <a:pPr indent="0" lvl="0" marL="0" rtl="0" algn="ctr">
              <a:spcBef>
                <a:spcPts val="0"/>
              </a:spcBef>
              <a:spcAft>
                <a:spcPts val="0"/>
              </a:spcAft>
              <a:buNone/>
            </a:pPr>
            <a:r>
              <a:rPr b="1" lang="en">
                <a:solidFill>
                  <a:srgbClr val="CC2027"/>
                </a:solidFill>
                <a:latin typeface="Roboto"/>
                <a:ea typeface="Roboto"/>
                <a:cs typeface="Roboto"/>
                <a:sym typeface="Roboto"/>
              </a:rPr>
              <a:t>Host-based firewall</a:t>
            </a:r>
            <a:r>
              <a:rPr b="1" lang="en">
                <a:latin typeface="Roboto"/>
                <a:ea typeface="Roboto"/>
                <a:cs typeface="Roboto"/>
                <a:sym typeface="Roboto"/>
              </a:rPr>
              <a:t> </a:t>
            </a:r>
            <a:br>
              <a:rPr b="1" lang="en">
                <a:latin typeface="Roboto"/>
                <a:ea typeface="Roboto"/>
                <a:cs typeface="Roboto"/>
                <a:sym typeface="Roboto"/>
              </a:rPr>
            </a:br>
            <a:r>
              <a:rPr lang="en" sz="1200">
                <a:solidFill>
                  <a:schemeClr val="dk1"/>
                </a:solidFill>
                <a:latin typeface="Roboto"/>
                <a:ea typeface="Roboto"/>
                <a:cs typeface="Roboto"/>
                <a:sym typeface="Roboto"/>
              </a:rPr>
              <a:t>R</a:t>
            </a:r>
            <a:r>
              <a:rPr lang="en" sz="1200">
                <a:solidFill>
                  <a:schemeClr val="dk1"/>
                </a:solidFill>
                <a:latin typeface="Roboto"/>
                <a:ea typeface="Roboto"/>
                <a:cs typeface="Roboto"/>
                <a:sym typeface="Roboto"/>
              </a:rPr>
              <a:t>uns on the machine that it blocks traffic to and from.</a:t>
            </a:r>
            <a:endParaRPr>
              <a:solidFill>
                <a:schemeClr val="dk1"/>
              </a:solidFill>
              <a:latin typeface="Roboto"/>
              <a:ea typeface="Roboto"/>
              <a:cs typeface="Roboto"/>
              <a:sym typeface="Roboto"/>
            </a:endParaRPr>
          </a:p>
          <a:p>
            <a:pPr indent="0" lvl="0" marL="0" rtl="0" algn="ctr">
              <a:spcBef>
                <a:spcPts val="0"/>
              </a:spcBef>
              <a:spcAft>
                <a:spcPts val="0"/>
              </a:spcAft>
              <a:buNone/>
            </a:pPr>
            <a:r>
              <a:t/>
            </a:r>
            <a:endParaRPr b="1">
              <a:latin typeface="Roboto"/>
              <a:ea typeface="Roboto"/>
              <a:cs typeface="Roboto"/>
              <a:sym typeface="Roboto"/>
            </a:endParaRPr>
          </a:p>
        </p:txBody>
      </p:sp>
      <p:sp>
        <p:nvSpPr>
          <p:cNvPr id="3248" name="Google Shape;3248;p172"/>
          <p:cNvSpPr/>
          <p:nvPr/>
        </p:nvSpPr>
        <p:spPr>
          <a:xfrm>
            <a:off x="2205000" y="1528325"/>
            <a:ext cx="2752800" cy="940800"/>
          </a:xfrm>
          <a:prstGeom prst="roundRect">
            <a:avLst>
              <a:gd fmla="val 8888" name="adj"/>
            </a:avLst>
          </a:prstGeom>
          <a:solidFill>
            <a:srgbClr val="FCE5CD"/>
          </a:solidFill>
          <a:ln cap="flat" cmpd="sng" w="19050">
            <a:solidFill>
              <a:srgbClr val="EA30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CC2027"/>
                </a:solidFill>
                <a:latin typeface="Roboto"/>
                <a:ea typeface="Roboto"/>
                <a:cs typeface="Roboto"/>
                <a:sym typeface="Roboto"/>
              </a:rPr>
              <a:t>Network</a:t>
            </a:r>
            <a:r>
              <a:rPr b="1" lang="en">
                <a:solidFill>
                  <a:srgbClr val="CC2027"/>
                </a:solidFill>
                <a:latin typeface="Roboto"/>
                <a:ea typeface="Roboto"/>
                <a:cs typeface="Roboto"/>
                <a:sym typeface="Roboto"/>
              </a:rPr>
              <a:t> firewall</a:t>
            </a:r>
            <a:br>
              <a:rPr b="1" lang="en">
                <a:latin typeface="Roboto"/>
                <a:ea typeface="Roboto"/>
                <a:cs typeface="Roboto"/>
                <a:sym typeface="Roboto"/>
              </a:rPr>
            </a:br>
            <a:r>
              <a:rPr lang="en" sz="1200">
                <a:solidFill>
                  <a:schemeClr val="dk1"/>
                </a:solidFill>
                <a:latin typeface="Roboto"/>
                <a:ea typeface="Roboto"/>
                <a:cs typeface="Roboto"/>
                <a:sym typeface="Roboto"/>
              </a:rPr>
              <a:t>Placed in front of a router to block malicious internet traffic from entering the private network.</a:t>
            </a:r>
            <a:endParaRPr b="1">
              <a:latin typeface="Roboto"/>
              <a:ea typeface="Roboto"/>
              <a:cs typeface="Roboto"/>
              <a:sym typeface="Roboto"/>
            </a:endParaRPr>
          </a:p>
        </p:txBody>
      </p:sp>
      <p:cxnSp>
        <p:nvCxnSpPr>
          <p:cNvPr id="3249" name="Google Shape;3249;p172"/>
          <p:cNvCxnSpPr/>
          <p:nvPr/>
        </p:nvCxnSpPr>
        <p:spPr>
          <a:xfrm>
            <a:off x="1384175" y="2925650"/>
            <a:ext cx="1447200" cy="479700"/>
          </a:xfrm>
          <a:prstGeom prst="straightConnector1">
            <a:avLst/>
          </a:prstGeom>
          <a:noFill/>
          <a:ln cap="flat" cmpd="sng" w="28575">
            <a:solidFill>
              <a:srgbClr val="6AA84F"/>
            </a:solidFill>
            <a:prstDash val="dash"/>
            <a:round/>
            <a:headEnd len="med" w="med" type="none"/>
            <a:tailEnd len="med" w="med" type="triangle"/>
          </a:ln>
        </p:spPr>
      </p:cxnSp>
      <p:cxnSp>
        <p:nvCxnSpPr>
          <p:cNvPr id="3250" name="Google Shape;3250;p172"/>
          <p:cNvCxnSpPr>
            <a:endCxn id="3251" idx="2"/>
          </p:cNvCxnSpPr>
          <p:nvPr/>
        </p:nvCxnSpPr>
        <p:spPr>
          <a:xfrm flipH="1" rot="10800000">
            <a:off x="1392101" y="4048172"/>
            <a:ext cx="1023300" cy="277200"/>
          </a:xfrm>
          <a:prstGeom prst="straightConnector1">
            <a:avLst/>
          </a:prstGeom>
          <a:noFill/>
          <a:ln cap="flat" cmpd="sng" w="28575">
            <a:solidFill>
              <a:srgbClr val="FF0000"/>
            </a:solidFill>
            <a:prstDash val="dash"/>
            <a:round/>
            <a:headEnd len="med" w="med" type="none"/>
            <a:tailEnd len="med" w="med" type="triangle"/>
          </a:ln>
        </p:spPr>
      </p:cxnSp>
      <p:pic>
        <p:nvPicPr>
          <p:cNvPr id="3252" name="Google Shape;3252;p172"/>
          <p:cNvPicPr preferRelativeResize="0"/>
          <p:nvPr/>
        </p:nvPicPr>
        <p:blipFill rotWithShape="1">
          <a:blip r:embed="rId5">
            <a:alphaModFix/>
          </a:blip>
          <a:srcRect b="-1631" l="-17658" r="-17658" t="-1642"/>
          <a:stretch/>
        </p:blipFill>
        <p:spPr>
          <a:xfrm>
            <a:off x="4622673" y="2661650"/>
            <a:ext cx="1771099" cy="1803225"/>
          </a:xfrm>
          <a:prstGeom prst="rect">
            <a:avLst/>
          </a:prstGeom>
          <a:noFill/>
          <a:ln>
            <a:noFill/>
          </a:ln>
        </p:spPr>
      </p:pic>
      <p:sp>
        <p:nvSpPr>
          <p:cNvPr id="3253" name="Google Shape;3253;p172"/>
          <p:cNvSpPr txBox="1"/>
          <p:nvPr/>
        </p:nvSpPr>
        <p:spPr>
          <a:xfrm>
            <a:off x="5122425" y="2728325"/>
            <a:ext cx="771600" cy="2382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b="1" lang="en">
                <a:latin typeface="Inconsolata"/>
                <a:ea typeface="Inconsolata"/>
                <a:cs typeface="Inconsolata"/>
                <a:sym typeface="Inconsolata"/>
              </a:rPr>
              <a:t>LAN</a:t>
            </a:r>
            <a:endParaRPr b="1">
              <a:latin typeface="Inconsolata"/>
              <a:ea typeface="Inconsolata"/>
              <a:cs typeface="Inconsolata"/>
              <a:sym typeface="Inconsolata"/>
            </a:endParaRPr>
          </a:p>
        </p:txBody>
      </p:sp>
      <p:grpSp>
        <p:nvGrpSpPr>
          <p:cNvPr id="3254" name="Google Shape;3254;p172"/>
          <p:cNvGrpSpPr/>
          <p:nvPr/>
        </p:nvGrpSpPr>
        <p:grpSpPr>
          <a:xfrm>
            <a:off x="2415401" y="3843925"/>
            <a:ext cx="408494" cy="408494"/>
            <a:chOff x="6438900" y="4101100"/>
            <a:chExt cx="533700" cy="533700"/>
          </a:xfrm>
        </p:grpSpPr>
        <p:sp>
          <p:nvSpPr>
            <p:cNvPr id="3251" name="Google Shape;3251;p172"/>
            <p:cNvSpPr/>
            <p:nvPr/>
          </p:nvSpPr>
          <p:spPr>
            <a:xfrm>
              <a:off x="6438900" y="4101100"/>
              <a:ext cx="533700" cy="533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5" name="Google Shape;3255;p172"/>
            <p:cNvCxnSpPr/>
            <p:nvPr/>
          </p:nvCxnSpPr>
          <p:spPr>
            <a:xfrm>
              <a:off x="6462900" y="4232500"/>
              <a:ext cx="485700" cy="270900"/>
            </a:xfrm>
            <a:prstGeom prst="straightConnector1">
              <a:avLst/>
            </a:prstGeom>
            <a:noFill/>
            <a:ln cap="flat" cmpd="sng" w="76200">
              <a:solidFill>
                <a:srgbClr val="FF0000"/>
              </a:solidFill>
              <a:prstDash val="solid"/>
              <a:round/>
              <a:headEnd len="med" w="med" type="none"/>
              <a:tailEnd len="med" w="med" type="none"/>
            </a:ln>
          </p:spPr>
        </p:cxnSp>
      </p:grpSp>
      <p:grpSp>
        <p:nvGrpSpPr>
          <p:cNvPr id="3256" name="Google Shape;3256;p172"/>
          <p:cNvGrpSpPr/>
          <p:nvPr/>
        </p:nvGrpSpPr>
        <p:grpSpPr>
          <a:xfrm>
            <a:off x="7017125" y="3671300"/>
            <a:ext cx="1385775" cy="867950"/>
            <a:chOff x="7515275" y="3747500"/>
            <a:chExt cx="1385775" cy="867950"/>
          </a:xfrm>
        </p:grpSpPr>
        <p:pic>
          <p:nvPicPr>
            <p:cNvPr id="3257" name="Google Shape;3257;p172"/>
            <p:cNvPicPr preferRelativeResize="0"/>
            <p:nvPr/>
          </p:nvPicPr>
          <p:blipFill>
            <a:blip r:embed="rId6">
              <a:alphaModFix/>
            </a:blip>
            <a:stretch>
              <a:fillRect/>
            </a:stretch>
          </p:blipFill>
          <p:spPr>
            <a:xfrm>
              <a:off x="7515275" y="3880850"/>
              <a:ext cx="1163350" cy="734600"/>
            </a:xfrm>
            <a:prstGeom prst="rect">
              <a:avLst/>
            </a:prstGeom>
            <a:noFill/>
            <a:ln>
              <a:noFill/>
            </a:ln>
          </p:spPr>
        </p:pic>
        <p:pic>
          <p:nvPicPr>
            <p:cNvPr id="3258" name="Google Shape;3258;p172"/>
            <p:cNvPicPr preferRelativeResize="0"/>
            <p:nvPr/>
          </p:nvPicPr>
          <p:blipFill>
            <a:blip r:embed="rId4">
              <a:alphaModFix/>
            </a:blip>
            <a:stretch>
              <a:fillRect/>
            </a:stretch>
          </p:blipFill>
          <p:spPr>
            <a:xfrm>
              <a:off x="8254875" y="3747500"/>
              <a:ext cx="646175" cy="405125"/>
            </a:xfrm>
            <a:prstGeom prst="rect">
              <a:avLst/>
            </a:prstGeom>
            <a:noFill/>
            <a:ln>
              <a:noFill/>
            </a:ln>
          </p:spPr>
        </p:pic>
      </p:grpSp>
      <p:grpSp>
        <p:nvGrpSpPr>
          <p:cNvPr id="3259" name="Google Shape;3259;p172"/>
          <p:cNvGrpSpPr/>
          <p:nvPr/>
        </p:nvGrpSpPr>
        <p:grpSpPr>
          <a:xfrm>
            <a:off x="6674225" y="2614025"/>
            <a:ext cx="1385775" cy="867950"/>
            <a:chOff x="7515275" y="3747500"/>
            <a:chExt cx="1385775" cy="867950"/>
          </a:xfrm>
        </p:grpSpPr>
        <p:pic>
          <p:nvPicPr>
            <p:cNvPr id="3260" name="Google Shape;3260;p172"/>
            <p:cNvPicPr preferRelativeResize="0"/>
            <p:nvPr/>
          </p:nvPicPr>
          <p:blipFill>
            <a:blip r:embed="rId6">
              <a:alphaModFix/>
            </a:blip>
            <a:stretch>
              <a:fillRect/>
            </a:stretch>
          </p:blipFill>
          <p:spPr>
            <a:xfrm>
              <a:off x="7515275" y="3880850"/>
              <a:ext cx="1163350" cy="734600"/>
            </a:xfrm>
            <a:prstGeom prst="rect">
              <a:avLst/>
            </a:prstGeom>
            <a:noFill/>
            <a:ln>
              <a:noFill/>
            </a:ln>
          </p:spPr>
        </p:pic>
        <p:pic>
          <p:nvPicPr>
            <p:cNvPr id="3261" name="Google Shape;3261;p172"/>
            <p:cNvPicPr preferRelativeResize="0"/>
            <p:nvPr/>
          </p:nvPicPr>
          <p:blipFill>
            <a:blip r:embed="rId4">
              <a:alphaModFix/>
            </a:blip>
            <a:stretch>
              <a:fillRect/>
            </a:stretch>
          </p:blipFill>
          <p:spPr>
            <a:xfrm>
              <a:off x="8254875" y="3747500"/>
              <a:ext cx="646175" cy="405125"/>
            </a:xfrm>
            <a:prstGeom prst="rect">
              <a:avLst/>
            </a:prstGeom>
            <a:noFill/>
            <a:ln>
              <a:noFill/>
            </a:ln>
          </p:spPr>
        </p:pic>
      </p:grpSp>
      <p:cxnSp>
        <p:nvCxnSpPr>
          <p:cNvPr id="3262" name="Google Shape;3262;p172"/>
          <p:cNvCxnSpPr/>
          <p:nvPr/>
        </p:nvCxnSpPr>
        <p:spPr>
          <a:xfrm>
            <a:off x="3581400" y="2469125"/>
            <a:ext cx="0" cy="679500"/>
          </a:xfrm>
          <a:prstGeom prst="straightConnector1">
            <a:avLst/>
          </a:prstGeom>
          <a:noFill/>
          <a:ln cap="flat" cmpd="sng" w="19050">
            <a:solidFill>
              <a:srgbClr val="EA3030"/>
            </a:solidFill>
            <a:prstDash val="solid"/>
            <a:round/>
            <a:headEnd len="med" w="med" type="none"/>
            <a:tailEnd len="med" w="med" type="triangle"/>
          </a:ln>
        </p:spPr>
      </p:cxnSp>
      <p:cxnSp>
        <p:nvCxnSpPr>
          <p:cNvPr id="3263" name="Google Shape;3263;p172"/>
          <p:cNvCxnSpPr/>
          <p:nvPr/>
        </p:nvCxnSpPr>
        <p:spPr>
          <a:xfrm>
            <a:off x="7829550" y="2270825"/>
            <a:ext cx="0" cy="352500"/>
          </a:xfrm>
          <a:prstGeom prst="straightConnector1">
            <a:avLst/>
          </a:prstGeom>
          <a:noFill/>
          <a:ln cap="flat" cmpd="sng" w="19050">
            <a:solidFill>
              <a:srgbClr val="EA3030"/>
            </a:solidFill>
            <a:prstDash val="solid"/>
            <a:round/>
            <a:headEnd len="med" w="med" type="none"/>
            <a:tailEnd len="med" w="med" type="triangle"/>
          </a:ln>
        </p:spPr>
      </p:cxnSp>
      <p:cxnSp>
        <p:nvCxnSpPr>
          <p:cNvPr id="3264" name="Google Shape;3264;p172"/>
          <p:cNvCxnSpPr/>
          <p:nvPr/>
        </p:nvCxnSpPr>
        <p:spPr>
          <a:xfrm>
            <a:off x="8201025" y="2271050"/>
            <a:ext cx="0" cy="1400100"/>
          </a:xfrm>
          <a:prstGeom prst="straightConnector1">
            <a:avLst/>
          </a:prstGeom>
          <a:noFill/>
          <a:ln cap="flat" cmpd="sng" w="19050">
            <a:solidFill>
              <a:srgbClr val="EA3030"/>
            </a:solidFill>
            <a:prstDash val="solid"/>
            <a:round/>
            <a:headEnd len="med" w="med" type="none"/>
            <a:tailEnd len="med" w="med" type="triangle"/>
          </a:ln>
        </p:spPr>
      </p:cxnSp>
      <p:pic>
        <p:nvPicPr>
          <p:cNvPr id="3265" name="Google Shape;3265;p172"/>
          <p:cNvPicPr preferRelativeResize="0"/>
          <p:nvPr/>
        </p:nvPicPr>
        <p:blipFill rotWithShape="1">
          <a:blip r:embed="rId7">
            <a:alphaModFix/>
          </a:blip>
          <a:srcRect b="0" l="0" r="0" t="0"/>
          <a:stretch/>
        </p:blipFill>
        <p:spPr>
          <a:xfrm>
            <a:off x="360025" y="1899675"/>
            <a:ext cx="1261149" cy="1248949"/>
          </a:xfrm>
          <a:prstGeom prst="rect">
            <a:avLst/>
          </a:prstGeom>
          <a:noFill/>
          <a:ln>
            <a:noFill/>
          </a:ln>
        </p:spPr>
      </p:pic>
      <p:pic>
        <p:nvPicPr>
          <p:cNvPr id="3266" name="Google Shape;3266;p172"/>
          <p:cNvPicPr preferRelativeResize="0"/>
          <p:nvPr/>
        </p:nvPicPr>
        <p:blipFill rotWithShape="1">
          <a:blip r:embed="rId8">
            <a:alphaModFix/>
          </a:blip>
          <a:srcRect b="0" l="0" r="0" t="0"/>
          <a:stretch/>
        </p:blipFill>
        <p:spPr>
          <a:xfrm>
            <a:off x="360025" y="3423700"/>
            <a:ext cx="1261149" cy="1248949"/>
          </a:xfrm>
          <a:prstGeom prst="rect">
            <a:avLst/>
          </a:prstGeom>
          <a:noFill/>
          <a:ln>
            <a:noFill/>
          </a:ln>
        </p:spPr>
      </p:pic>
      <p:cxnSp>
        <p:nvCxnSpPr>
          <p:cNvPr id="3267" name="Google Shape;3267;p172"/>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cxnSp>
        <p:nvCxnSpPr>
          <p:cNvPr id="3268" name="Google Shape;3268;p172"/>
          <p:cNvCxnSpPr/>
          <p:nvPr/>
        </p:nvCxnSpPr>
        <p:spPr>
          <a:xfrm>
            <a:off x="274320" y="4906455"/>
            <a:ext cx="8595600" cy="10200"/>
          </a:xfrm>
          <a:prstGeom prst="straightConnector1">
            <a:avLst/>
          </a:prstGeom>
          <a:noFill/>
          <a:ln cap="flat" cmpd="sng" w="9525">
            <a:solidFill>
              <a:srgbClr val="FFFFFF"/>
            </a:solidFill>
            <a:prstDash val="solid"/>
            <a:round/>
            <a:headEnd len="med" w="med" type="none"/>
            <a:tailEnd len="med" w="med" type="none"/>
          </a:ln>
        </p:spPr>
      </p:cxnSp>
      <p:sp>
        <p:nvSpPr>
          <p:cNvPr id="3269" name="Google Shape;3269;p17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3" name="Shape 3273"/>
        <p:cNvGrpSpPr/>
        <p:nvPr/>
      </p:nvGrpSpPr>
      <p:grpSpPr>
        <a:xfrm>
          <a:off x="0" y="0"/>
          <a:ext cx="0" cy="0"/>
          <a:chOff x="0" y="0"/>
          <a:chExt cx="0" cy="0"/>
        </a:xfrm>
      </p:grpSpPr>
      <p:pic>
        <p:nvPicPr>
          <p:cNvPr id="3274" name="Google Shape;3274;p173"/>
          <p:cNvPicPr preferRelativeResize="0"/>
          <p:nvPr/>
        </p:nvPicPr>
        <p:blipFill>
          <a:blip r:embed="rId3">
            <a:alphaModFix/>
          </a:blip>
          <a:stretch>
            <a:fillRect/>
          </a:stretch>
        </p:blipFill>
        <p:spPr>
          <a:xfrm>
            <a:off x="-12300" y="548"/>
            <a:ext cx="9143997" cy="5142427"/>
          </a:xfrm>
          <a:prstGeom prst="rect">
            <a:avLst/>
          </a:prstGeom>
          <a:noFill/>
          <a:ln>
            <a:noFill/>
          </a:ln>
        </p:spPr>
      </p:pic>
      <p:sp>
        <p:nvSpPr>
          <p:cNvPr id="3275" name="Google Shape;3275;p173"/>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73"/>
          <p:cNvSpPr/>
          <p:nvPr/>
        </p:nvSpPr>
        <p:spPr>
          <a:xfrm flipH="1">
            <a:off x="35722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73"/>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8" name="Google Shape;3278;p173"/>
          <p:cNvGrpSpPr/>
          <p:nvPr/>
        </p:nvGrpSpPr>
        <p:grpSpPr>
          <a:xfrm>
            <a:off x="457181" y="1345103"/>
            <a:ext cx="533372" cy="533480"/>
            <a:chOff x="457200" y="1378813"/>
            <a:chExt cx="695400" cy="695450"/>
          </a:xfrm>
        </p:grpSpPr>
        <p:sp>
          <p:nvSpPr>
            <p:cNvPr id="3279" name="Google Shape;3279;p17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280" name="Google Shape;3280;p173"/>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173"/>
          <p:cNvGrpSpPr/>
          <p:nvPr/>
        </p:nvGrpSpPr>
        <p:grpSpPr>
          <a:xfrm>
            <a:off x="3305156" y="1345103"/>
            <a:ext cx="533372" cy="533480"/>
            <a:chOff x="457200" y="1378813"/>
            <a:chExt cx="695400" cy="695450"/>
          </a:xfrm>
        </p:grpSpPr>
        <p:sp>
          <p:nvSpPr>
            <p:cNvPr id="3282" name="Google Shape;3282;p17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283" name="Google Shape;3283;p173"/>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173"/>
          <p:cNvGrpSpPr/>
          <p:nvPr/>
        </p:nvGrpSpPr>
        <p:grpSpPr>
          <a:xfrm>
            <a:off x="6134081" y="1345853"/>
            <a:ext cx="533372" cy="533480"/>
            <a:chOff x="457200" y="1378813"/>
            <a:chExt cx="695400" cy="695450"/>
          </a:xfrm>
        </p:grpSpPr>
        <p:sp>
          <p:nvSpPr>
            <p:cNvPr id="3285" name="Google Shape;3285;p173"/>
            <p:cNvSpPr/>
            <p:nvPr/>
          </p:nvSpPr>
          <p:spPr>
            <a:xfrm>
              <a:off x="457200" y="1378813"/>
              <a:ext cx="695400" cy="6213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286" name="Google Shape;3286;p173"/>
            <p:cNvSpPr/>
            <p:nvPr/>
          </p:nvSpPr>
          <p:spPr>
            <a:xfrm rot="10800000">
              <a:off x="634726" y="1885638"/>
              <a:ext cx="340325" cy="188625"/>
            </a:xfrm>
            <a:prstGeom prst="flowChartExtra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87" name="Google Shape;3287;p173"/>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cxnSp>
        <p:nvCxnSpPr>
          <p:cNvPr id="3288" name="Google Shape;3288;p173"/>
          <p:cNvCxnSpPr/>
          <p:nvPr/>
        </p:nvCxnSpPr>
        <p:spPr>
          <a:xfrm>
            <a:off x="274320" y="4906455"/>
            <a:ext cx="8595600" cy="10200"/>
          </a:xfrm>
          <a:prstGeom prst="straightConnector1">
            <a:avLst/>
          </a:prstGeom>
          <a:noFill/>
          <a:ln cap="flat" cmpd="sng" w="9525">
            <a:solidFill>
              <a:srgbClr val="FFFFFF"/>
            </a:solidFill>
            <a:prstDash val="solid"/>
            <a:round/>
            <a:headEnd len="med" w="med" type="none"/>
            <a:tailEnd len="med" w="med" type="none"/>
          </a:ln>
        </p:spPr>
      </p:cxnSp>
      <p:sp>
        <p:nvSpPr>
          <p:cNvPr id="3289" name="Google Shape;3289;p1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Firewalls</a:t>
            </a:r>
            <a:endParaRPr>
              <a:solidFill>
                <a:srgbClr val="FFFFFF"/>
              </a:solidFill>
            </a:endParaRPr>
          </a:p>
        </p:txBody>
      </p:sp>
      <p:sp>
        <p:nvSpPr>
          <p:cNvPr id="3290" name="Google Shape;3290;p1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Network-based and host-based firewalls work in the same way: </a:t>
            </a:r>
            <a:endParaRPr>
              <a:solidFill>
                <a:srgbClr val="FFFFFF"/>
              </a:solidFill>
            </a:endParaRPr>
          </a:p>
        </p:txBody>
      </p:sp>
      <p:sp>
        <p:nvSpPr>
          <p:cNvPr id="3291" name="Google Shape;3291;p173"/>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Intercept</a:t>
            </a:r>
            <a:r>
              <a:rPr lang="en"/>
              <a:t> traffic before </a:t>
            </a:r>
            <a:br>
              <a:rPr lang="en"/>
            </a:br>
            <a:r>
              <a:rPr lang="en"/>
              <a:t>it reaches its target </a:t>
            </a:r>
            <a:br>
              <a:rPr lang="en"/>
            </a:br>
            <a:r>
              <a:rPr lang="en"/>
              <a:t>host or router.</a:t>
            </a:r>
            <a:endParaRPr/>
          </a:p>
        </p:txBody>
      </p:sp>
      <p:sp>
        <p:nvSpPr>
          <p:cNvPr id="3292" name="Google Shape;3292;p173"/>
          <p:cNvSpPr txBox="1"/>
          <p:nvPr>
            <p:ph idx="4" type="subTitle"/>
          </p:nvPr>
        </p:nvSpPr>
        <p:spPr>
          <a:xfrm>
            <a:off x="36484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Inspect the source and destination address and ports, TCP flags, and other features of the incoming packets.</a:t>
            </a:r>
            <a:endParaRPr/>
          </a:p>
        </p:txBody>
      </p:sp>
      <p:sp>
        <p:nvSpPr>
          <p:cNvPr id="3293" name="Google Shape;3293;p173"/>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Allow packets that come from trusted sources and deny packets that don't.</a:t>
            </a:r>
            <a:endParaRPr/>
          </a:p>
        </p:txBody>
      </p:sp>
      <p:sp>
        <p:nvSpPr>
          <p:cNvPr id="3294" name="Google Shape;3294;p17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E8">
            <a:alpha val="64800"/>
          </a:srgbClr>
        </a:solidFill>
      </p:bgPr>
    </p:bg>
    <p:spTree>
      <p:nvGrpSpPr>
        <p:cNvPr id="3298" name="Shape 3298"/>
        <p:cNvGrpSpPr/>
        <p:nvPr/>
      </p:nvGrpSpPr>
      <p:grpSpPr>
        <a:xfrm>
          <a:off x="0" y="0"/>
          <a:ext cx="0" cy="0"/>
          <a:chOff x="0" y="0"/>
          <a:chExt cx="0" cy="0"/>
        </a:xfrm>
      </p:grpSpPr>
      <p:sp>
        <p:nvSpPr>
          <p:cNvPr id="3299" name="Google Shape;3299;p174"/>
          <p:cNvSpPr/>
          <p:nvPr/>
        </p:nvSpPr>
        <p:spPr>
          <a:xfrm>
            <a:off x="3478200" y="-4800"/>
            <a:ext cx="5665800" cy="5153100"/>
          </a:xfrm>
          <a:prstGeom prst="rect">
            <a:avLst/>
          </a:prstGeom>
          <a:solidFill>
            <a:srgbClr val="FFFFE8">
              <a:alpha val="64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74"/>
          <p:cNvSpPr/>
          <p:nvPr/>
        </p:nvSpPr>
        <p:spPr>
          <a:xfrm>
            <a:off x="3876675" y="1728750"/>
            <a:ext cx="3758100" cy="459000"/>
          </a:xfrm>
          <a:prstGeom prst="roundRect">
            <a:avLst>
              <a:gd fmla="val 7138"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Circuit </a:t>
            </a:r>
            <a:r>
              <a:rPr lang="en" sz="1200">
                <a:latin typeface="Roboto"/>
                <a:ea typeface="Roboto"/>
                <a:cs typeface="Roboto"/>
                <a:sym typeface="Roboto"/>
              </a:rPr>
              <a:t>gateways</a:t>
            </a:r>
            <a:endParaRPr sz="1200">
              <a:latin typeface="Roboto"/>
              <a:ea typeface="Roboto"/>
              <a:cs typeface="Roboto"/>
              <a:sym typeface="Roboto"/>
            </a:endParaRPr>
          </a:p>
        </p:txBody>
      </p:sp>
      <p:sp>
        <p:nvSpPr>
          <p:cNvPr id="3301" name="Google Shape;3301;p174"/>
          <p:cNvSpPr/>
          <p:nvPr/>
        </p:nvSpPr>
        <p:spPr>
          <a:xfrm>
            <a:off x="3876675" y="3890950"/>
            <a:ext cx="3758100" cy="459000"/>
          </a:xfrm>
          <a:prstGeom prst="roundRect">
            <a:avLst>
              <a:gd fmla="val 7138" name="adj"/>
            </a:avLst>
          </a:prstGeom>
          <a:solidFill>
            <a:srgbClr val="FFAB40">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MAC layer filtering</a:t>
            </a:r>
            <a:endParaRPr sz="1200">
              <a:latin typeface="Roboto"/>
              <a:ea typeface="Roboto"/>
              <a:cs typeface="Roboto"/>
              <a:sym typeface="Roboto"/>
            </a:endParaRPr>
          </a:p>
        </p:txBody>
      </p:sp>
      <p:sp>
        <p:nvSpPr>
          <p:cNvPr id="3302" name="Google Shape;3302;p174"/>
          <p:cNvSpPr txBox="1"/>
          <p:nvPr>
            <p:ph type="title"/>
          </p:nvPr>
        </p:nvSpPr>
        <p:spPr>
          <a:xfrm>
            <a:off x="-12300" y="0"/>
            <a:ext cx="35841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Firewalls on the OSI</a:t>
            </a:r>
            <a:endParaRPr/>
          </a:p>
        </p:txBody>
      </p:sp>
      <p:sp>
        <p:nvSpPr>
          <p:cNvPr id="3303" name="Google Shape;3303;p174"/>
          <p:cNvSpPr txBox="1"/>
          <p:nvPr>
            <p:ph idx="1" type="subTitle"/>
          </p:nvPr>
        </p:nvSpPr>
        <p:spPr>
          <a:xfrm>
            <a:off x="112800" y="709000"/>
            <a:ext cx="3333900" cy="3417300"/>
          </a:xfrm>
          <a:prstGeom prst="rect">
            <a:avLst/>
          </a:prstGeom>
          <a:solidFill>
            <a:srgbClr val="FFFFE8">
              <a:alpha val="64800"/>
            </a:srgbClr>
          </a:solidFill>
        </p:spPr>
        <p:txBody>
          <a:bodyPr anchorCtr="0" anchor="t" bIns="91425" lIns="457200" spcFirstLastPara="1" rIns="0" wrap="square" tIns="91425">
            <a:noAutofit/>
          </a:bodyPr>
          <a:lstStyle/>
          <a:p>
            <a:pPr indent="0" lvl="0" marL="0" rtl="0" algn="l">
              <a:lnSpc>
                <a:spcPct val="115000"/>
              </a:lnSpc>
              <a:spcBef>
                <a:spcPts val="0"/>
              </a:spcBef>
              <a:spcAft>
                <a:spcPts val="0"/>
              </a:spcAft>
              <a:buNone/>
            </a:pPr>
            <a:r>
              <a:rPr lang="en" sz="1600"/>
              <a:t>Firewalls are a multifunctional network security appliance that operates at multiple layers of the OSI model.</a:t>
            </a:r>
            <a:br>
              <a:rPr lang="en" sz="1600"/>
            </a:br>
            <a:endParaRPr sz="1600"/>
          </a:p>
          <a:p>
            <a:pPr indent="0" lvl="0" marL="0" rtl="0" algn="l">
              <a:lnSpc>
                <a:spcPct val="115000"/>
              </a:lnSpc>
              <a:spcBef>
                <a:spcPts val="1000"/>
              </a:spcBef>
              <a:spcAft>
                <a:spcPts val="0"/>
              </a:spcAft>
              <a:buNone/>
            </a:pPr>
            <a:r>
              <a:rPr lang="en" sz="1600"/>
              <a:t>They can be broken down into </a:t>
            </a:r>
            <a:r>
              <a:rPr lang="en" sz="1600"/>
              <a:t>four</a:t>
            </a:r>
            <a:r>
              <a:rPr lang="en" sz="1600"/>
              <a:t> basic types: </a:t>
            </a:r>
            <a:endParaRPr sz="1600"/>
          </a:p>
          <a:p>
            <a:pPr indent="-304800" lvl="0" marL="457200" rtl="0" algn="l">
              <a:lnSpc>
                <a:spcPct val="115000"/>
              </a:lnSpc>
              <a:spcBef>
                <a:spcPts val="1000"/>
              </a:spcBef>
              <a:spcAft>
                <a:spcPts val="0"/>
              </a:spcAft>
              <a:buSzPts val="1200"/>
              <a:buChar char="●"/>
            </a:pPr>
            <a:r>
              <a:rPr lang="en" sz="1600"/>
              <a:t>MAC</a:t>
            </a:r>
            <a:endParaRPr sz="1600"/>
          </a:p>
          <a:p>
            <a:pPr indent="-304800" lvl="0" marL="457200" rtl="0" algn="l">
              <a:lnSpc>
                <a:spcPct val="115000"/>
              </a:lnSpc>
              <a:spcBef>
                <a:spcPts val="0"/>
              </a:spcBef>
              <a:spcAft>
                <a:spcPts val="0"/>
              </a:spcAft>
              <a:buSzPts val="1200"/>
              <a:buChar char="●"/>
            </a:pPr>
            <a:r>
              <a:rPr lang="en" sz="1600"/>
              <a:t>Packet filtering</a:t>
            </a:r>
            <a:endParaRPr sz="1600"/>
          </a:p>
          <a:p>
            <a:pPr indent="-304800" lvl="0" marL="457200" rtl="0" algn="l">
              <a:lnSpc>
                <a:spcPct val="115000"/>
              </a:lnSpc>
              <a:spcBef>
                <a:spcPts val="0"/>
              </a:spcBef>
              <a:spcAft>
                <a:spcPts val="0"/>
              </a:spcAft>
              <a:buSzPts val="1200"/>
              <a:buChar char="●"/>
            </a:pPr>
            <a:r>
              <a:rPr lang="en" sz="1600"/>
              <a:t>Circuit-level gateways</a:t>
            </a:r>
            <a:endParaRPr sz="1600"/>
          </a:p>
          <a:p>
            <a:pPr indent="-304800" lvl="0" marL="457200" rtl="0" algn="l">
              <a:lnSpc>
                <a:spcPct val="115000"/>
              </a:lnSpc>
              <a:spcBef>
                <a:spcPts val="0"/>
              </a:spcBef>
              <a:spcAft>
                <a:spcPts val="0"/>
              </a:spcAft>
              <a:buSzPts val="1200"/>
              <a:buChar char="●"/>
            </a:pPr>
            <a:r>
              <a:rPr lang="en" sz="1600"/>
              <a:t>Application gateways</a:t>
            </a:r>
            <a:endParaRPr sz="1600"/>
          </a:p>
        </p:txBody>
      </p:sp>
      <p:sp>
        <p:nvSpPr>
          <p:cNvPr id="3304" name="Google Shape;3304;p17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grpSp>
        <p:nvGrpSpPr>
          <p:cNvPr id="3305" name="Google Shape;3305;p174"/>
          <p:cNvGrpSpPr/>
          <p:nvPr/>
        </p:nvGrpSpPr>
        <p:grpSpPr>
          <a:xfrm>
            <a:off x="5886414" y="324584"/>
            <a:ext cx="1678458" cy="384410"/>
            <a:chOff x="4924425" y="457950"/>
            <a:chExt cx="2038200" cy="466800"/>
          </a:xfrm>
        </p:grpSpPr>
        <p:sp>
          <p:nvSpPr>
            <p:cNvPr id="3306" name="Google Shape;3306;p174"/>
            <p:cNvSpPr/>
            <p:nvPr/>
          </p:nvSpPr>
          <p:spPr>
            <a:xfrm>
              <a:off x="5229225" y="491125"/>
              <a:ext cx="1733400" cy="4005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Application</a:t>
              </a:r>
              <a:endParaRPr b="1">
                <a:solidFill>
                  <a:srgbClr val="FFFFFF"/>
                </a:solidFill>
                <a:latin typeface="Roboto"/>
                <a:ea typeface="Roboto"/>
                <a:cs typeface="Roboto"/>
                <a:sym typeface="Roboto"/>
              </a:endParaRPr>
            </a:p>
          </p:txBody>
        </p:sp>
        <p:sp>
          <p:nvSpPr>
            <p:cNvPr id="3307" name="Google Shape;3307;p174"/>
            <p:cNvSpPr/>
            <p:nvPr/>
          </p:nvSpPr>
          <p:spPr>
            <a:xfrm>
              <a:off x="4924425" y="457950"/>
              <a:ext cx="466500" cy="466800"/>
            </a:xfrm>
            <a:prstGeom prst="ellipse">
              <a:avLst/>
            </a:prstGeom>
            <a:solidFill>
              <a:srgbClr val="674EA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100"/>
                <a:buFont typeface="Arial"/>
                <a:buNone/>
              </a:pPr>
              <a:r>
                <a:rPr b="1" lang="en" sz="1600">
                  <a:solidFill>
                    <a:srgbClr val="FFFFFF"/>
                  </a:solidFill>
                  <a:latin typeface="Roboto"/>
                  <a:ea typeface="Roboto"/>
                  <a:cs typeface="Roboto"/>
                  <a:sym typeface="Roboto"/>
                </a:rPr>
                <a:t>7</a:t>
              </a:r>
              <a:endParaRPr sz="1600"/>
            </a:p>
          </p:txBody>
        </p:sp>
      </p:grpSp>
      <p:grpSp>
        <p:nvGrpSpPr>
          <p:cNvPr id="3308" name="Google Shape;3308;p174"/>
          <p:cNvGrpSpPr/>
          <p:nvPr/>
        </p:nvGrpSpPr>
        <p:grpSpPr>
          <a:xfrm>
            <a:off x="5886414" y="1045317"/>
            <a:ext cx="1678458" cy="384410"/>
            <a:chOff x="4924425" y="457950"/>
            <a:chExt cx="2038200" cy="466800"/>
          </a:xfrm>
        </p:grpSpPr>
        <p:sp>
          <p:nvSpPr>
            <p:cNvPr id="3309" name="Google Shape;3309;p174"/>
            <p:cNvSpPr/>
            <p:nvPr/>
          </p:nvSpPr>
          <p:spPr>
            <a:xfrm>
              <a:off x="5229225" y="491125"/>
              <a:ext cx="1733400" cy="4005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Presentation</a:t>
              </a:r>
              <a:endParaRPr b="1">
                <a:solidFill>
                  <a:srgbClr val="FFFFFF"/>
                </a:solidFill>
                <a:latin typeface="Roboto"/>
                <a:ea typeface="Roboto"/>
                <a:cs typeface="Roboto"/>
                <a:sym typeface="Roboto"/>
              </a:endParaRPr>
            </a:p>
          </p:txBody>
        </p:sp>
        <p:sp>
          <p:nvSpPr>
            <p:cNvPr id="3310" name="Google Shape;3310;p174"/>
            <p:cNvSpPr/>
            <p:nvPr/>
          </p:nvSpPr>
          <p:spPr>
            <a:xfrm>
              <a:off x="4924425" y="457950"/>
              <a:ext cx="466500" cy="466800"/>
            </a:xfrm>
            <a:prstGeom prst="ellipse">
              <a:avLst/>
            </a:prstGeom>
            <a:solidFill>
              <a:srgbClr val="1155CC"/>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6</a:t>
              </a:r>
              <a:endParaRPr sz="1600"/>
            </a:p>
          </p:txBody>
        </p:sp>
      </p:grpSp>
      <p:grpSp>
        <p:nvGrpSpPr>
          <p:cNvPr id="3311" name="Google Shape;3311;p174"/>
          <p:cNvGrpSpPr/>
          <p:nvPr/>
        </p:nvGrpSpPr>
        <p:grpSpPr>
          <a:xfrm>
            <a:off x="5886414" y="1766051"/>
            <a:ext cx="1678458" cy="384410"/>
            <a:chOff x="4924425" y="457950"/>
            <a:chExt cx="2038200" cy="466800"/>
          </a:xfrm>
        </p:grpSpPr>
        <p:sp>
          <p:nvSpPr>
            <p:cNvPr id="3312" name="Google Shape;3312;p174"/>
            <p:cNvSpPr/>
            <p:nvPr/>
          </p:nvSpPr>
          <p:spPr>
            <a:xfrm>
              <a:off x="5229225" y="491125"/>
              <a:ext cx="1733400" cy="400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Session</a:t>
              </a:r>
              <a:endParaRPr b="1">
                <a:solidFill>
                  <a:srgbClr val="FFFFFF"/>
                </a:solidFill>
                <a:latin typeface="Roboto"/>
                <a:ea typeface="Roboto"/>
                <a:cs typeface="Roboto"/>
                <a:sym typeface="Roboto"/>
              </a:endParaRPr>
            </a:p>
          </p:txBody>
        </p:sp>
        <p:sp>
          <p:nvSpPr>
            <p:cNvPr id="3313" name="Google Shape;3313;p174"/>
            <p:cNvSpPr/>
            <p:nvPr/>
          </p:nvSpPr>
          <p:spPr>
            <a:xfrm>
              <a:off x="4924425" y="457950"/>
              <a:ext cx="466500" cy="466800"/>
            </a:xfrm>
            <a:prstGeom prst="ellipse">
              <a:avLst/>
            </a:prstGeom>
            <a:solidFill>
              <a:srgbClr val="6D9EEB"/>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5</a:t>
              </a:r>
              <a:endParaRPr b="1" sz="1600">
                <a:latin typeface="Roboto"/>
                <a:ea typeface="Roboto"/>
                <a:cs typeface="Roboto"/>
                <a:sym typeface="Roboto"/>
              </a:endParaRPr>
            </a:p>
          </p:txBody>
        </p:sp>
      </p:grpSp>
      <p:grpSp>
        <p:nvGrpSpPr>
          <p:cNvPr id="3314" name="Google Shape;3314;p174"/>
          <p:cNvGrpSpPr/>
          <p:nvPr/>
        </p:nvGrpSpPr>
        <p:grpSpPr>
          <a:xfrm>
            <a:off x="5886414" y="2486784"/>
            <a:ext cx="1678458" cy="384410"/>
            <a:chOff x="4924425" y="457950"/>
            <a:chExt cx="2038200" cy="466800"/>
          </a:xfrm>
        </p:grpSpPr>
        <p:sp>
          <p:nvSpPr>
            <p:cNvPr id="3315" name="Google Shape;3315;p174"/>
            <p:cNvSpPr/>
            <p:nvPr/>
          </p:nvSpPr>
          <p:spPr>
            <a:xfrm>
              <a:off x="5229225" y="491125"/>
              <a:ext cx="1733400" cy="4005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Transport</a:t>
              </a:r>
              <a:endParaRPr b="1">
                <a:solidFill>
                  <a:srgbClr val="FFFFFF"/>
                </a:solidFill>
                <a:latin typeface="Roboto"/>
                <a:ea typeface="Roboto"/>
                <a:cs typeface="Roboto"/>
                <a:sym typeface="Roboto"/>
              </a:endParaRPr>
            </a:p>
          </p:txBody>
        </p:sp>
        <p:sp>
          <p:nvSpPr>
            <p:cNvPr id="3316" name="Google Shape;3316;p174"/>
            <p:cNvSpPr/>
            <p:nvPr/>
          </p:nvSpPr>
          <p:spPr>
            <a:xfrm>
              <a:off x="4924425" y="457950"/>
              <a:ext cx="466500" cy="466800"/>
            </a:xfrm>
            <a:prstGeom prst="ellipse">
              <a:avLst/>
            </a:prstGeom>
            <a:solidFill>
              <a:srgbClr val="6AA84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4</a:t>
              </a:r>
              <a:endParaRPr sz="1600"/>
            </a:p>
          </p:txBody>
        </p:sp>
      </p:grpSp>
      <p:grpSp>
        <p:nvGrpSpPr>
          <p:cNvPr id="3317" name="Google Shape;3317;p174"/>
          <p:cNvGrpSpPr/>
          <p:nvPr/>
        </p:nvGrpSpPr>
        <p:grpSpPr>
          <a:xfrm>
            <a:off x="5886414" y="3207517"/>
            <a:ext cx="1678458" cy="384410"/>
            <a:chOff x="4924425" y="457950"/>
            <a:chExt cx="2038200" cy="466800"/>
          </a:xfrm>
        </p:grpSpPr>
        <p:sp>
          <p:nvSpPr>
            <p:cNvPr id="3318" name="Google Shape;3318;p174"/>
            <p:cNvSpPr/>
            <p:nvPr/>
          </p:nvSpPr>
          <p:spPr>
            <a:xfrm>
              <a:off x="5229225" y="491125"/>
              <a:ext cx="1733400" cy="400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Network</a:t>
              </a:r>
              <a:endParaRPr b="1">
                <a:solidFill>
                  <a:srgbClr val="FFFFFF"/>
                </a:solidFill>
                <a:latin typeface="Roboto"/>
                <a:ea typeface="Roboto"/>
                <a:cs typeface="Roboto"/>
                <a:sym typeface="Roboto"/>
              </a:endParaRPr>
            </a:p>
          </p:txBody>
        </p:sp>
        <p:sp>
          <p:nvSpPr>
            <p:cNvPr id="3319" name="Google Shape;3319;p174"/>
            <p:cNvSpPr/>
            <p:nvPr/>
          </p:nvSpPr>
          <p:spPr>
            <a:xfrm>
              <a:off x="4924425" y="457950"/>
              <a:ext cx="466500" cy="466800"/>
            </a:xfrm>
            <a:prstGeom prst="ellipse">
              <a:avLst/>
            </a:prstGeom>
            <a:solidFill>
              <a:srgbClr val="F1C23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3</a:t>
              </a:r>
              <a:endParaRPr b="1" sz="1600">
                <a:latin typeface="Roboto"/>
                <a:ea typeface="Roboto"/>
                <a:cs typeface="Roboto"/>
                <a:sym typeface="Roboto"/>
              </a:endParaRPr>
            </a:p>
          </p:txBody>
        </p:sp>
      </p:grpSp>
      <p:grpSp>
        <p:nvGrpSpPr>
          <p:cNvPr id="3320" name="Google Shape;3320;p174"/>
          <p:cNvGrpSpPr/>
          <p:nvPr/>
        </p:nvGrpSpPr>
        <p:grpSpPr>
          <a:xfrm>
            <a:off x="5886414" y="3928250"/>
            <a:ext cx="1678458" cy="384410"/>
            <a:chOff x="4924425" y="457950"/>
            <a:chExt cx="2038200" cy="466800"/>
          </a:xfrm>
        </p:grpSpPr>
        <p:sp>
          <p:nvSpPr>
            <p:cNvPr id="3321" name="Google Shape;3321;p174"/>
            <p:cNvSpPr/>
            <p:nvPr/>
          </p:nvSpPr>
          <p:spPr>
            <a:xfrm>
              <a:off x="5229225" y="491125"/>
              <a:ext cx="1733400" cy="400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Link</a:t>
              </a:r>
              <a:endParaRPr b="1">
                <a:solidFill>
                  <a:srgbClr val="FFFFFF"/>
                </a:solidFill>
                <a:latin typeface="Roboto"/>
                <a:ea typeface="Roboto"/>
                <a:cs typeface="Roboto"/>
                <a:sym typeface="Roboto"/>
              </a:endParaRPr>
            </a:p>
          </p:txBody>
        </p:sp>
        <p:sp>
          <p:nvSpPr>
            <p:cNvPr id="3322" name="Google Shape;3322;p174"/>
            <p:cNvSpPr/>
            <p:nvPr/>
          </p:nvSpPr>
          <p:spPr>
            <a:xfrm>
              <a:off x="4924425" y="457950"/>
              <a:ext cx="466500" cy="466800"/>
            </a:xfrm>
            <a:prstGeom prst="ellipse">
              <a:avLst/>
            </a:prstGeom>
            <a:solidFill>
              <a:srgbClr val="FF99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2</a:t>
              </a:r>
              <a:endParaRPr sz="1600"/>
            </a:p>
          </p:txBody>
        </p:sp>
      </p:grpSp>
      <p:grpSp>
        <p:nvGrpSpPr>
          <p:cNvPr id="3323" name="Google Shape;3323;p174"/>
          <p:cNvGrpSpPr/>
          <p:nvPr/>
        </p:nvGrpSpPr>
        <p:grpSpPr>
          <a:xfrm>
            <a:off x="5886414" y="4648983"/>
            <a:ext cx="1678458" cy="384410"/>
            <a:chOff x="4924425" y="457950"/>
            <a:chExt cx="2038200" cy="466800"/>
          </a:xfrm>
        </p:grpSpPr>
        <p:sp>
          <p:nvSpPr>
            <p:cNvPr id="3324" name="Google Shape;3324;p174"/>
            <p:cNvSpPr/>
            <p:nvPr/>
          </p:nvSpPr>
          <p:spPr>
            <a:xfrm>
              <a:off x="5229225" y="491125"/>
              <a:ext cx="1733400" cy="400500"/>
            </a:xfrm>
            <a:prstGeom prst="rect">
              <a:avLst/>
            </a:prstGeom>
            <a:solidFill>
              <a:srgbClr val="CC20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Physical</a:t>
              </a:r>
              <a:endParaRPr b="1">
                <a:solidFill>
                  <a:srgbClr val="FFFFFF"/>
                </a:solidFill>
                <a:latin typeface="Roboto"/>
                <a:ea typeface="Roboto"/>
                <a:cs typeface="Roboto"/>
                <a:sym typeface="Roboto"/>
              </a:endParaRPr>
            </a:p>
          </p:txBody>
        </p:sp>
        <p:sp>
          <p:nvSpPr>
            <p:cNvPr id="3325" name="Google Shape;3325;p174"/>
            <p:cNvSpPr/>
            <p:nvPr/>
          </p:nvSpPr>
          <p:spPr>
            <a:xfrm>
              <a:off x="4924425" y="457950"/>
              <a:ext cx="466500" cy="466800"/>
            </a:xfrm>
            <a:prstGeom prst="ellipse">
              <a:avLst/>
            </a:prstGeom>
            <a:solidFill>
              <a:srgbClr val="CC202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1</a:t>
              </a:r>
              <a:endParaRPr sz="1600"/>
            </a:p>
          </p:txBody>
        </p:sp>
      </p:grpSp>
      <p:sp>
        <p:nvSpPr>
          <p:cNvPr id="3326" name="Google Shape;3326;p174"/>
          <p:cNvSpPr/>
          <p:nvPr/>
        </p:nvSpPr>
        <p:spPr>
          <a:xfrm>
            <a:off x="3876675" y="2890825"/>
            <a:ext cx="3758100" cy="281400"/>
          </a:xfrm>
          <a:prstGeom prst="roundRect">
            <a:avLst>
              <a:gd fmla="val 7138"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Packet-filtering (Stateless and Stateful)</a:t>
            </a:r>
            <a:endParaRPr sz="1200">
              <a:latin typeface="Roboto"/>
              <a:ea typeface="Roboto"/>
              <a:cs typeface="Roboto"/>
              <a:sym typeface="Roboto"/>
            </a:endParaRPr>
          </a:p>
        </p:txBody>
      </p:sp>
      <p:pic>
        <p:nvPicPr>
          <p:cNvPr id="3327" name="Google Shape;3327;p174"/>
          <p:cNvPicPr preferRelativeResize="0"/>
          <p:nvPr/>
        </p:nvPicPr>
        <p:blipFill rotWithShape="1">
          <a:blip r:embed="rId3">
            <a:alphaModFix/>
          </a:blip>
          <a:srcRect b="-39988" l="35694" r="-2826" t="-4166"/>
          <a:stretch/>
        </p:blipFill>
        <p:spPr>
          <a:xfrm rot="5400000">
            <a:off x="6221142" y="1810121"/>
            <a:ext cx="3256821" cy="306775"/>
          </a:xfrm>
          <a:prstGeom prst="rect">
            <a:avLst/>
          </a:prstGeom>
          <a:noFill/>
          <a:ln>
            <a:noFill/>
          </a:ln>
        </p:spPr>
      </p:pic>
      <p:sp>
        <p:nvSpPr>
          <p:cNvPr id="3328" name="Google Shape;3328;p174"/>
          <p:cNvSpPr txBox="1"/>
          <p:nvPr/>
        </p:nvSpPr>
        <p:spPr>
          <a:xfrm>
            <a:off x="8010150" y="1600729"/>
            <a:ext cx="982500" cy="592200"/>
          </a:xfrm>
          <a:prstGeom prst="rect">
            <a:avLst/>
          </a:prstGeom>
          <a:solidFill>
            <a:srgbClr val="DBD9E8"/>
          </a:solidFill>
          <a:ln>
            <a:noFill/>
          </a:ln>
        </p:spPr>
        <p:txBody>
          <a:bodyPr anchorCtr="0" anchor="ctr" bIns="91425" lIns="91425" spcFirstLastPara="1" rIns="91425" wrap="square" tIns="0">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Application</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gateways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E8">
            <a:alpha val="64800"/>
          </a:srgbClr>
        </a:solidFill>
      </p:bgPr>
    </p:bg>
    <p:spTree>
      <p:nvGrpSpPr>
        <p:cNvPr id="3332" name="Shape 3332"/>
        <p:cNvGrpSpPr/>
        <p:nvPr/>
      </p:nvGrpSpPr>
      <p:grpSpPr>
        <a:xfrm>
          <a:off x="0" y="0"/>
          <a:ext cx="0" cy="0"/>
          <a:chOff x="0" y="0"/>
          <a:chExt cx="0" cy="0"/>
        </a:xfrm>
      </p:grpSpPr>
      <p:sp>
        <p:nvSpPr>
          <p:cNvPr id="3333" name="Google Shape;3333;p175"/>
          <p:cNvSpPr/>
          <p:nvPr/>
        </p:nvSpPr>
        <p:spPr>
          <a:xfrm>
            <a:off x="1371600" y="3708375"/>
            <a:ext cx="6705600" cy="459000"/>
          </a:xfrm>
          <a:prstGeom prst="roundRect">
            <a:avLst>
              <a:gd fmla="val 7138" name="adj"/>
            </a:avLst>
          </a:prstGeom>
          <a:solidFill>
            <a:srgbClr val="FFAB40">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Remember: </a:t>
            </a:r>
            <a:r>
              <a:rPr lang="en" sz="1200">
                <a:latin typeface="Roboto"/>
                <a:ea typeface="Roboto"/>
                <a:cs typeface="Roboto"/>
                <a:sym typeface="Roboto"/>
              </a:rPr>
              <a:t>The Media Access Control (MAC) address is a unique </a:t>
            </a:r>
            <a:br>
              <a:rPr lang="en" sz="1200">
                <a:latin typeface="Roboto"/>
                <a:ea typeface="Roboto"/>
                <a:cs typeface="Roboto"/>
                <a:sym typeface="Roboto"/>
              </a:rPr>
            </a:br>
            <a:r>
              <a:rPr lang="en" sz="1200">
                <a:latin typeface="Roboto"/>
                <a:ea typeface="Roboto"/>
                <a:cs typeface="Roboto"/>
                <a:sym typeface="Roboto"/>
              </a:rPr>
              <a:t>hardware ID that helps communicate with each other. </a:t>
            </a:r>
            <a:endParaRPr sz="1200">
              <a:latin typeface="Roboto"/>
              <a:ea typeface="Roboto"/>
              <a:cs typeface="Roboto"/>
              <a:sym typeface="Roboto"/>
            </a:endParaRPr>
          </a:p>
        </p:txBody>
      </p:sp>
      <p:sp>
        <p:nvSpPr>
          <p:cNvPr id="3334" name="Google Shape;3334;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MAC Layer Firewall</a:t>
            </a:r>
            <a:endParaRPr/>
          </a:p>
        </p:txBody>
      </p:sp>
      <p:sp>
        <p:nvSpPr>
          <p:cNvPr id="3335" name="Google Shape;3335;p175"/>
          <p:cNvSpPr txBox="1"/>
          <p:nvPr>
            <p:ph idx="1" type="subTitle"/>
          </p:nvPr>
        </p:nvSpPr>
        <p:spPr>
          <a:xfrm>
            <a:off x="0" y="675975"/>
            <a:ext cx="52482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MAC firewalls operate on </a:t>
            </a:r>
            <a:r>
              <a:rPr b="1" lang="en">
                <a:solidFill>
                  <a:srgbClr val="FF9900"/>
                </a:solidFill>
              </a:rPr>
              <a:t>Layer 2</a:t>
            </a:r>
            <a:r>
              <a:rPr lang="en"/>
              <a:t> </a:t>
            </a:r>
            <a:br>
              <a:rPr lang="en"/>
            </a:br>
            <a:r>
              <a:rPr lang="en"/>
              <a:t>of the OSI and filter based on source </a:t>
            </a:r>
            <a:br>
              <a:rPr lang="en"/>
            </a:br>
            <a:r>
              <a:rPr lang="en"/>
              <a:t>and </a:t>
            </a:r>
            <a:r>
              <a:rPr lang="en"/>
              <a:t>destination</a:t>
            </a:r>
            <a:r>
              <a:rPr lang="en"/>
              <a:t> MAC addresses. </a:t>
            </a:r>
            <a:endParaRPr/>
          </a:p>
        </p:txBody>
      </p:sp>
      <p:sp>
        <p:nvSpPr>
          <p:cNvPr id="3336" name="Google Shape;3336;p17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grpSp>
        <p:nvGrpSpPr>
          <p:cNvPr id="3337" name="Google Shape;3337;p175"/>
          <p:cNvGrpSpPr/>
          <p:nvPr/>
        </p:nvGrpSpPr>
        <p:grpSpPr>
          <a:xfrm>
            <a:off x="6305514" y="831234"/>
            <a:ext cx="1678458" cy="384410"/>
            <a:chOff x="4924425" y="457950"/>
            <a:chExt cx="2038200" cy="466800"/>
          </a:xfrm>
        </p:grpSpPr>
        <p:sp>
          <p:nvSpPr>
            <p:cNvPr id="3338" name="Google Shape;3338;p175"/>
            <p:cNvSpPr/>
            <p:nvPr/>
          </p:nvSpPr>
          <p:spPr>
            <a:xfrm>
              <a:off x="5229225" y="491125"/>
              <a:ext cx="1733400" cy="4005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Application</a:t>
              </a:r>
              <a:endParaRPr b="1">
                <a:solidFill>
                  <a:srgbClr val="FFFFFF"/>
                </a:solidFill>
                <a:latin typeface="Roboto"/>
                <a:ea typeface="Roboto"/>
                <a:cs typeface="Roboto"/>
                <a:sym typeface="Roboto"/>
              </a:endParaRPr>
            </a:p>
          </p:txBody>
        </p:sp>
        <p:sp>
          <p:nvSpPr>
            <p:cNvPr id="3339" name="Google Shape;3339;p175"/>
            <p:cNvSpPr/>
            <p:nvPr/>
          </p:nvSpPr>
          <p:spPr>
            <a:xfrm>
              <a:off x="4924425" y="457950"/>
              <a:ext cx="466500" cy="466800"/>
            </a:xfrm>
            <a:prstGeom prst="ellipse">
              <a:avLst/>
            </a:prstGeom>
            <a:solidFill>
              <a:srgbClr val="674EA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7</a:t>
              </a:r>
              <a:endParaRPr b="1" sz="1600">
                <a:solidFill>
                  <a:srgbClr val="FFFFFF"/>
                </a:solidFill>
                <a:latin typeface="Roboto"/>
                <a:ea typeface="Roboto"/>
                <a:cs typeface="Roboto"/>
                <a:sym typeface="Roboto"/>
              </a:endParaRPr>
            </a:p>
          </p:txBody>
        </p:sp>
      </p:grpSp>
      <p:grpSp>
        <p:nvGrpSpPr>
          <p:cNvPr id="3340" name="Google Shape;3340;p175"/>
          <p:cNvGrpSpPr/>
          <p:nvPr/>
        </p:nvGrpSpPr>
        <p:grpSpPr>
          <a:xfrm>
            <a:off x="6305514" y="1414122"/>
            <a:ext cx="1678458" cy="384410"/>
            <a:chOff x="4924425" y="457950"/>
            <a:chExt cx="2038200" cy="466800"/>
          </a:xfrm>
        </p:grpSpPr>
        <p:sp>
          <p:nvSpPr>
            <p:cNvPr id="3341" name="Google Shape;3341;p175"/>
            <p:cNvSpPr/>
            <p:nvPr/>
          </p:nvSpPr>
          <p:spPr>
            <a:xfrm>
              <a:off x="5229225" y="491125"/>
              <a:ext cx="1733400" cy="4005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Presentation</a:t>
              </a:r>
              <a:endParaRPr b="1">
                <a:solidFill>
                  <a:srgbClr val="FFFFFF"/>
                </a:solidFill>
                <a:latin typeface="Roboto"/>
                <a:ea typeface="Roboto"/>
                <a:cs typeface="Roboto"/>
                <a:sym typeface="Roboto"/>
              </a:endParaRPr>
            </a:p>
          </p:txBody>
        </p:sp>
        <p:sp>
          <p:nvSpPr>
            <p:cNvPr id="3342" name="Google Shape;3342;p175"/>
            <p:cNvSpPr/>
            <p:nvPr/>
          </p:nvSpPr>
          <p:spPr>
            <a:xfrm>
              <a:off x="4924425" y="457950"/>
              <a:ext cx="466500" cy="466800"/>
            </a:xfrm>
            <a:prstGeom prst="ellipse">
              <a:avLst/>
            </a:prstGeom>
            <a:solidFill>
              <a:srgbClr val="1155CC"/>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6</a:t>
              </a:r>
              <a:endParaRPr b="1" sz="1600">
                <a:solidFill>
                  <a:srgbClr val="FFFFFF"/>
                </a:solidFill>
                <a:latin typeface="Roboto"/>
                <a:ea typeface="Roboto"/>
                <a:cs typeface="Roboto"/>
                <a:sym typeface="Roboto"/>
              </a:endParaRPr>
            </a:p>
          </p:txBody>
        </p:sp>
      </p:grpSp>
      <p:grpSp>
        <p:nvGrpSpPr>
          <p:cNvPr id="3343" name="Google Shape;3343;p175"/>
          <p:cNvGrpSpPr/>
          <p:nvPr/>
        </p:nvGrpSpPr>
        <p:grpSpPr>
          <a:xfrm>
            <a:off x="6305514" y="1997009"/>
            <a:ext cx="1678458" cy="384410"/>
            <a:chOff x="4924425" y="457950"/>
            <a:chExt cx="2038200" cy="466800"/>
          </a:xfrm>
        </p:grpSpPr>
        <p:sp>
          <p:nvSpPr>
            <p:cNvPr id="3344" name="Google Shape;3344;p175"/>
            <p:cNvSpPr/>
            <p:nvPr/>
          </p:nvSpPr>
          <p:spPr>
            <a:xfrm>
              <a:off x="5229225" y="491125"/>
              <a:ext cx="1733400" cy="400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Session</a:t>
              </a:r>
              <a:endParaRPr b="1">
                <a:solidFill>
                  <a:srgbClr val="FFFFFF"/>
                </a:solidFill>
                <a:latin typeface="Roboto"/>
                <a:ea typeface="Roboto"/>
                <a:cs typeface="Roboto"/>
                <a:sym typeface="Roboto"/>
              </a:endParaRPr>
            </a:p>
          </p:txBody>
        </p:sp>
        <p:sp>
          <p:nvSpPr>
            <p:cNvPr id="3345" name="Google Shape;3345;p175"/>
            <p:cNvSpPr/>
            <p:nvPr/>
          </p:nvSpPr>
          <p:spPr>
            <a:xfrm>
              <a:off x="4924425" y="457950"/>
              <a:ext cx="466500" cy="466800"/>
            </a:xfrm>
            <a:prstGeom prst="ellipse">
              <a:avLst/>
            </a:prstGeom>
            <a:solidFill>
              <a:srgbClr val="6D9EEB"/>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5</a:t>
              </a:r>
              <a:endParaRPr b="1" sz="1600">
                <a:solidFill>
                  <a:srgbClr val="FFFFFF"/>
                </a:solidFill>
                <a:latin typeface="Roboto"/>
                <a:ea typeface="Roboto"/>
                <a:cs typeface="Roboto"/>
                <a:sym typeface="Roboto"/>
              </a:endParaRPr>
            </a:p>
          </p:txBody>
        </p:sp>
      </p:grpSp>
      <p:grpSp>
        <p:nvGrpSpPr>
          <p:cNvPr id="3346" name="Google Shape;3346;p175"/>
          <p:cNvGrpSpPr/>
          <p:nvPr/>
        </p:nvGrpSpPr>
        <p:grpSpPr>
          <a:xfrm>
            <a:off x="6305514" y="2579896"/>
            <a:ext cx="1678458" cy="384410"/>
            <a:chOff x="4924425" y="457950"/>
            <a:chExt cx="2038200" cy="466800"/>
          </a:xfrm>
        </p:grpSpPr>
        <p:sp>
          <p:nvSpPr>
            <p:cNvPr id="3347" name="Google Shape;3347;p175"/>
            <p:cNvSpPr/>
            <p:nvPr/>
          </p:nvSpPr>
          <p:spPr>
            <a:xfrm>
              <a:off x="5229225" y="491125"/>
              <a:ext cx="1733400" cy="4005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Transport</a:t>
              </a:r>
              <a:endParaRPr b="1">
                <a:solidFill>
                  <a:srgbClr val="FFFFFF"/>
                </a:solidFill>
                <a:latin typeface="Roboto"/>
                <a:ea typeface="Roboto"/>
                <a:cs typeface="Roboto"/>
                <a:sym typeface="Roboto"/>
              </a:endParaRPr>
            </a:p>
          </p:txBody>
        </p:sp>
        <p:sp>
          <p:nvSpPr>
            <p:cNvPr id="3348" name="Google Shape;3348;p175"/>
            <p:cNvSpPr/>
            <p:nvPr/>
          </p:nvSpPr>
          <p:spPr>
            <a:xfrm>
              <a:off x="4924425" y="457950"/>
              <a:ext cx="466500" cy="466800"/>
            </a:xfrm>
            <a:prstGeom prst="ellipse">
              <a:avLst/>
            </a:prstGeom>
            <a:solidFill>
              <a:srgbClr val="6AA84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4</a:t>
              </a:r>
              <a:endParaRPr b="1" sz="1600">
                <a:solidFill>
                  <a:srgbClr val="FFFFFF"/>
                </a:solidFill>
                <a:latin typeface="Roboto"/>
                <a:ea typeface="Roboto"/>
                <a:cs typeface="Roboto"/>
                <a:sym typeface="Roboto"/>
              </a:endParaRPr>
            </a:p>
          </p:txBody>
        </p:sp>
      </p:grpSp>
      <p:grpSp>
        <p:nvGrpSpPr>
          <p:cNvPr id="3349" name="Google Shape;3349;p175"/>
          <p:cNvGrpSpPr/>
          <p:nvPr/>
        </p:nvGrpSpPr>
        <p:grpSpPr>
          <a:xfrm>
            <a:off x="6305514" y="3162784"/>
            <a:ext cx="1678458" cy="384410"/>
            <a:chOff x="4924425" y="457950"/>
            <a:chExt cx="2038200" cy="466800"/>
          </a:xfrm>
        </p:grpSpPr>
        <p:sp>
          <p:nvSpPr>
            <p:cNvPr id="3350" name="Google Shape;3350;p175"/>
            <p:cNvSpPr/>
            <p:nvPr/>
          </p:nvSpPr>
          <p:spPr>
            <a:xfrm>
              <a:off x="5229225" y="491125"/>
              <a:ext cx="1733400" cy="400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Network</a:t>
              </a:r>
              <a:endParaRPr b="1">
                <a:solidFill>
                  <a:srgbClr val="FFFFFF"/>
                </a:solidFill>
                <a:latin typeface="Roboto"/>
                <a:ea typeface="Roboto"/>
                <a:cs typeface="Roboto"/>
                <a:sym typeface="Roboto"/>
              </a:endParaRPr>
            </a:p>
          </p:txBody>
        </p:sp>
        <p:sp>
          <p:nvSpPr>
            <p:cNvPr id="3351" name="Google Shape;3351;p175"/>
            <p:cNvSpPr/>
            <p:nvPr/>
          </p:nvSpPr>
          <p:spPr>
            <a:xfrm>
              <a:off x="4924425" y="457950"/>
              <a:ext cx="466500" cy="466800"/>
            </a:xfrm>
            <a:prstGeom prst="ellipse">
              <a:avLst/>
            </a:prstGeom>
            <a:solidFill>
              <a:srgbClr val="F1C23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3</a:t>
              </a:r>
              <a:endParaRPr b="1" sz="1600">
                <a:solidFill>
                  <a:srgbClr val="FFFFFF"/>
                </a:solidFill>
                <a:latin typeface="Roboto"/>
                <a:ea typeface="Roboto"/>
                <a:cs typeface="Roboto"/>
                <a:sym typeface="Roboto"/>
              </a:endParaRPr>
            </a:p>
          </p:txBody>
        </p:sp>
      </p:grpSp>
      <p:grpSp>
        <p:nvGrpSpPr>
          <p:cNvPr id="3352" name="Google Shape;3352;p175"/>
          <p:cNvGrpSpPr/>
          <p:nvPr/>
        </p:nvGrpSpPr>
        <p:grpSpPr>
          <a:xfrm>
            <a:off x="6305514" y="3745671"/>
            <a:ext cx="1678458" cy="384410"/>
            <a:chOff x="4924425" y="457950"/>
            <a:chExt cx="2038200" cy="466800"/>
          </a:xfrm>
        </p:grpSpPr>
        <p:sp>
          <p:nvSpPr>
            <p:cNvPr id="3353" name="Google Shape;3353;p175"/>
            <p:cNvSpPr/>
            <p:nvPr/>
          </p:nvSpPr>
          <p:spPr>
            <a:xfrm>
              <a:off x="5229225" y="491125"/>
              <a:ext cx="1733400" cy="400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Link</a:t>
              </a:r>
              <a:endParaRPr b="1">
                <a:solidFill>
                  <a:srgbClr val="FFFFFF"/>
                </a:solidFill>
                <a:latin typeface="Roboto"/>
                <a:ea typeface="Roboto"/>
                <a:cs typeface="Roboto"/>
                <a:sym typeface="Roboto"/>
              </a:endParaRPr>
            </a:p>
          </p:txBody>
        </p:sp>
        <p:sp>
          <p:nvSpPr>
            <p:cNvPr id="3354" name="Google Shape;3354;p175"/>
            <p:cNvSpPr/>
            <p:nvPr/>
          </p:nvSpPr>
          <p:spPr>
            <a:xfrm>
              <a:off x="4924425" y="457950"/>
              <a:ext cx="466500" cy="466800"/>
            </a:xfrm>
            <a:prstGeom prst="ellipse">
              <a:avLst/>
            </a:prstGeom>
            <a:solidFill>
              <a:srgbClr val="FF99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2</a:t>
              </a:r>
              <a:endParaRPr b="1" sz="1600">
                <a:solidFill>
                  <a:srgbClr val="FFFFFF"/>
                </a:solidFill>
                <a:latin typeface="Roboto"/>
                <a:ea typeface="Roboto"/>
                <a:cs typeface="Roboto"/>
                <a:sym typeface="Roboto"/>
              </a:endParaRPr>
            </a:p>
          </p:txBody>
        </p:sp>
      </p:grpSp>
      <p:grpSp>
        <p:nvGrpSpPr>
          <p:cNvPr id="3355" name="Google Shape;3355;p175"/>
          <p:cNvGrpSpPr/>
          <p:nvPr/>
        </p:nvGrpSpPr>
        <p:grpSpPr>
          <a:xfrm>
            <a:off x="6305514" y="4328558"/>
            <a:ext cx="1678458" cy="384410"/>
            <a:chOff x="4924425" y="457950"/>
            <a:chExt cx="2038200" cy="466800"/>
          </a:xfrm>
        </p:grpSpPr>
        <p:sp>
          <p:nvSpPr>
            <p:cNvPr id="3356" name="Google Shape;3356;p175"/>
            <p:cNvSpPr/>
            <p:nvPr/>
          </p:nvSpPr>
          <p:spPr>
            <a:xfrm>
              <a:off x="5229225" y="491125"/>
              <a:ext cx="1733400" cy="400500"/>
            </a:xfrm>
            <a:prstGeom prst="rect">
              <a:avLst/>
            </a:prstGeom>
            <a:solidFill>
              <a:srgbClr val="CC20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Physical</a:t>
              </a:r>
              <a:endParaRPr b="1">
                <a:solidFill>
                  <a:srgbClr val="FFFFFF"/>
                </a:solidFill>
                <a:latin typeface="Roboto"/>
                <a:ea typeface="Roboto"/>
                <a:cs typeface="Roboto"/>
                <a:sym typeface="Roboto"/>
              </a:endParaRPr>
            </a:p>
          </p:txBody>
        </p:sp>
        <p:sp>
          <p:nvSpPr>
            <p:cNvPr id="3357" name="Google Shape;3357;p175"/>
            <p:cNvSpPr/>
            <p:nvPr/>
          </p:nvSpPr>
          <p:spPr>
            <a:xfrm>
              <a:off x="4924425" y="457950"/>
              <a:ext cx="466500" cy="466800"/>
            </a:xfrm>
            <a:prstGeom prst="ellipse">
              <a:avLst/>
            </a:prstGeom>
            <a:solidFill>
              <a:srgbClr val="CC202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1</a:t>
              </a:r>
              <a:endParaRPr b="1" sz="1600">
                <a:solidFill>
                  <a:srgbClr val="FFFFFF"/>
                </a:solidFill>
                <a:latin typeface="Roboto"/>
                <a:ea typeface="Roboto"/>
                <a:cs typeface="Roboto"/>
                <a:sym typeface="Robot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53" name="Shape 3053"/>
        <p:cNvGrpSpPr/>
        <p:nvPr/>
      </p:nvGrpSpPr>
      <p:grpSpPr>
        <a:xfrm>
          <a:off x="0" y="0"/>
          <a:ext cx="0" cy="0"/>
          <a:chOff x="0" y="0"/>
          <a:chExt cx="0" cy="0"/>
        </a:xfrm>
      </p:grpSpPr>
      <p:sp>
        <p:nvSpPr>
          <p:cNvPr id="3054" name="Google Shape;3054;p158"/>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3056" name="Google Shape;3056;p15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 </a:t>
            </a:r>
            <a:endParaRPr/>
          </a:p>
        </p:txBody>
      </p:sp>
      <p:sp>
        <p:nvSpPr>
          <p:cNvPr id="3057" name="Google Shape;3057;p1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cxnSp>
        <p:nvCxnSpPr>
          <p:cNvPr id="3058" name="Google Shape;3058;p158"/>
          <p:cNvCxnSpPr/>
          <p:nvPr/>
        </p:nvCxnSpPr>
        <p:spPr>
          <a:xfrm>
            <a:off x="274320" y="4906455"/>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3059" name="Google Shape;3059;p158"/>
          <p:cNvPicPr preferRelativeResize="0"/>
          <p:nvPr/>
        </p:nvPicPr>
        <p:blipFill rotWithShape="1">
          <a:blip r:embed="rId3">
            <a:alphaModFix/>
          </a:blip>
          <a:srcRect b="1830" l="0" r="0" t="1830"/>
          <a:stretch/>
        </p:blipFill>
        <p:spPr>
          <a:xfrm>
            <a:off x="429768" y="1402811"/>
            <a:ext cx="785567" cy="606900"/>
          </a:xfrm>
          <a:prstGeom prst="rect">
            <a:avLst/>
          </a:prstGeom>
          <a:noFill/>
          <a:ln>
            <a:noFill/>
          </a:ln>
        </p:spPr>
      </p:pic>
      <p:pic>
        <p:nvPicPr>
          <p:cNvPr id="3060" name="Google Shape;3060;p158"/>
          <p:cNvPicPr preferRelativeResize="0"/>
          <p:nvPr/>
        </p:nvPicPr>
        <p:blipFill rotWithShape="1">
          <a:blip r:embed="rId4">
            <a:alphaModFix/>
          </a:blip>
          <a:srcRect b="1830" l="0" r="0" t="1830"/>
          <a:stretch/>
        </p:blipFill>
        <p:spPr>
          <a:xfrm>
            <a:off x="429768" y="2227098"/>
            <a:ext cx="785567" cy="606900"/>
          </a:xfrm>
          <a:prstGeom prst="rect">
            <a:avLst/>
          </a:prstGeom>
          <a:noFill/>
          <a:ln>
            <a:noFill/>
          </a:ln>
        </p:spPr>
      </p:pic>
      <p:pic>
        <p:nvPicPr>
          <p:cNvPr id="3061" name="Google Shape;3061;p158"/>
          <p:cNvPicPr preferRelativeResize="0"/>
          <p:nvPr/>
        </p:nvPicPr>
        <p:blipFill rotWithShape="1">
          <a:blip r:embed="rId3">
            <a:alphaModFix/>
          </a:blip>
          <a:srcRect b="1830" l="0" r="0" t="1830"/>
          <a:stretch/>
        </p:blipFill>
        <p:spPr>
          <a:xfrm>
            <a:off x="429768" y="3082261"/>
            <a:ext cx="785567" cy="606900"/>
          </a:xfrm>
          <a:prstGeom prst="rect">
            <a:avLst/>
          </a:prstGeom>
          <a:noFill/>
          <a:ln>
            <a:noFill/>
          </a:ln>
        </p:spPr>
      </p:pic>
      <p:sp>
        <p:nvSpPr>
          <p:cNvPr id="3062" name="Google Shape;3062;p158"/>
          <p:cNvSpPr/>
          <p:nvPr/>
        </p:nvSpPr>
        <p:spPr>
          <a:xfrm>
            <a:off x="1352550" y="1378825"/>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58"/>
          <p:cNvSpPr txBox="1"/>
          <p:nvPr>
            <p:ph idx="1" type="subTitle"/>
          </p:nvPr>
        </p:nvSpPr>
        <p:spPr>
          <a:xfrm>
            <a:off x="1560678" y="1398000"/>
            <a:ext cx="6930000" cy="606900"/>
          </a:xfrm>
          <a:prstGeom prst="rect">
            <a:avLst/>
          </a:prstGeom>
          <a:noFill/>
          <a:ln>
            <a:noFill/>
          </a:ln>
        </p:spPr>
        <p:txBody>
          <a:bodyPr anchorCtr="0" anchor="ctr" bIns="0" lIns="0" spcFirstLastPara="1" rIns="457200" wrap="square" tIns="91425">
            <a:noAutofit/>
          </a:bodyPr>
          <a:lstStyle/>
          <a:p>
            <a:pPr indent="0" lvl="0" marL="0" rtl="0" algn="l">
              <a:spcBef>
                <a:spcPts val="0"/>
              </a:spcBef>
              <a:spcAft>
                <a:spcPts val="600"/>
              </a:spcAft>
              <a:buNone/>
            </a:pPr>
            <a:r>
              <a:rPr lang="en" sz="1600">
                <a:solidFill>
                  <a:schemeClr val="dk1"/>
                </a:solidFill>
                <a:latin typeface="Roboto"/>
                <a:ea typeface="Roboto"/>
                <a:cs typeface="Roboto"/>
                <a:sym typeface="Roboto"/>
              </a:rPr>
              <a:t>Explain</a:t>
            </a:r>
            <a:r>
              <a:rPr lang="en" sz="1600">
                <a:solidFill>
                  <a:schemeClr val="dk1"/>
                </a:solidFill>
                <a:latin typeface="Roboto"/>
                <a:ea typeface="Roboto"/>
                <a:cs typeface="Roboto"/>
                <a:sym typeface="Roboto"/>
              </a:rPr>
              <a:t> how open ports contribute to a machine’s attack surface. </a:t>
            </a:r>
            <a:endParaRPr/>
          </a:p>
        </p:txBody>
      </p:sp>
      <p:sp>
        <p:nvSpPr>
          <p:cNvPr id="3064" name="Google Shape;3064;p158"/>
          <p:cNvSpPr/>
          <p:nvPr/>
        </p:nvSpPr>
        <p:spPr>
          <a:xfrm>
            <a:off x="1352550" y="2231136"/>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58"/>
          <p:cNvSpPr/>
          <p:nvPr/>
        </p:nvSpPr>
        <p:spPr>
          <a:xfrm>
            <a:off x="1352550" y="30738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58"/>
          <p:cNvSpPr txBox="1"/>
          <p:nvPr>
            <p:ph idx="2" type="subTitle"/>
          </p:nvPr>
        </p:nvSpPr>
        <p:spPr>
          <a:xfrm>
            <a:off x="1542148" y="2233556"/>
            <a:ext cx="6948600" cy="606900"/>
          </a:xfrm>
          <a:prstGeom prst="rect">
            <a:avLst/>
          </a:prstGeom>
          <a:noFill/>
          <a:ln>
            <a:noFill/>
          </a:ln>
        </p:spPr>
        <p:txBody>
          <a:bodyPr anchorCtr="0" anchor="ctr" bIns="0" lIns="0" spcFirstLastPara="1" rIns="457200" wrap="square" tIns="91425">
            <a:noAutofit/>
          </a:bodyPr>
          <a:lstStyle/>
          <a:p>
            <a:pPr indent="0" lvl="0" marL="0" rtl="0" algn="l">
              <a:spcBef>
                <a:spcPts val="0"/>
              </a:spcBef>
              <a:spcAft>
                <a:spcPts val="600"/>
              </a:spcAft>
              <a:buNone/>
            </a:pPr>
            <a:r>
              <a:rPr lang="en" sz="1600">
                <a:solidFill>
                  <a:schemeClr val="dk1"/>
                </a:solidFill>
                <a:latin typeface="Roboto"/>
                <a:ea typeface="Roboto"/>
                <a:cs typeface="Roboto"/>
                <a:sym typeface="Roboto"/>
              </a:rPr>
              <a:t>Use firewalls to protect a machine’s open ports.</a:t>
            </a:r>
            <a:endParaRPr/>
          </a:p>
        </p:txBody>
      </p:sp>
      <p:sp>
        <p:nvSpPr>
          <p:cNvPr id="3067" name="Google Shape;3067;p158"/>
          <p:cNvSpPr txBox="1"/>
          <p:nvPr>
            <p:ph idx="3" type="subTitle"/>
          </p:nvPr>
        </p:nvSpPr>
        <p:spPr>
          <a:xfrm>
            <a:off x="1551356" y="3073649"/>
            <a:ext cx="6948600" cy="606900"/>
          </a:xfrm>
          <a:prstGeom prst="rect">
            <a:avLst/>
          </a:prstGeom>
          <a:noFill/>
          <a:ln>
            <a:noFill/>
          </a:ln>
        </p:spPr>
        <p:txBody>
          <a:bodyPr anchorCtr="0" anchor="ctr" bIns="0" lIns="0" spcFirstLastPara="1" rIns="457200" wrap="square" tIns="91425">
            <a:noAutofit/>
          </a:bodyPr>
          <a:lstStyle/>
          <a:p>
            <a:pPr indent="0" lvl="0" marL="0" rtl="0" algn="l">
              <a:spcBef>
                <a:spcPts val="0"/>
              </a:spcBef>
              <a:spcAft>
                <a:spcPts val="600"/>
              </a:spcAft>
              <a:buNone/>
            </a:pPr>
            <a:r>
              <a:rPr lang="en" sz="1600">
                <a:solidFill>
                  <a:schemeClr val="dk1"/>
                </a:solidFill>
                <a:latin typeface="Roboto"/>
                <a:ea typeface="Roboto"/>
                <a:cs typeface="Roboto"/>
                <a:sym typeface="Roboto"/>
              </a:rPr>
              <a:t>Develop and implement firewall policies with UFW and firewall</a:t>
            </a:r>
            <a:r>
              <a:rPr lang="en" sz="1600">
                <a:solidFill>
                  <a:schemeClr val="dk1"/>
                </a:solidFill>
                <a:latin typeface="Roboto"/>
                <a:ea typeface="Roboto"/>
                <a:cs typeface="Roboto"/>
                <a:sym typeface="Roboto"/>
              </a:rPr>
              <a:t>d</a:t>
            </a:r>
            <a:r>
              <a:rPr lang="en" sz="1600">
                <a:solidFill>
                  <a:schemeClr val="dk1"/>
                </a:solidFill>
                <a:latin typeface="Roboto"/>
                <a:ea typeface="Roboto"/>
                <a:cs typeface="Roboto"/>
                <a:sym typeface="Roboto"/>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E8">
            <a:alpha val="64800"/>
          </a:srgbClr>
        </a:solidFill>
      </p:bgPr>
    </p:bg>
    <p:spTree>
      <p:nvGrpSpPr>
        <p:cNvPr id="3361" name="Shape 3361"/>
        <p:cNvGrpSpPr/>
        <p:nvPr/>
      </p:nvGrpSpPr>
      <p:grpSpPr>
        <a:xfrm>
          <a:off x="0" y="0"/>
          <a:ext cx="0" cy="0"/>
          <a:chOff x="0" y="0"/>
          <a:chExt cx="0" cy="0"/>
        </a:xfrm>
      </p:grpSpPr>
      <p:sp>
        <p:nvSpPr>
          <p:cNvPr id="3362" name="Google Shape;3362;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MAC Layer Firewall</a:t>
            </a:r>
            <a:endParaRPr/>
          </a:p>
        </p:txBody>
      </p:sp>
      <p:sp>
        <p:nvSpPr>
          <p:cNvPr id="3363" name="Google Shape;3363;p1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Routers compare the MAC address of a device against an approved list. </a:t>
            </a:r>
            <a:br>
              <a:rPr lang="en"/>
            </a:br>
            <a:r>
              <a:rPr lang="en"/>
              <a:t>If there is a match, the traffic is forwarded to that device. </a:t>
            </a:r>
            <a:endParaRPr/>
          </a:p>
        </p:txBody>
      </p:sp>
      <p:sp>
        <p:nvSpPr>
          <p:cNvPr id="3364" name="Google Shape;3364;p17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3365" name="Google Shape;3365;p176"/>
          <p:cNvPicPr preferRelativeResize="0"/>
          <p:nvPr/>
        </p:nvPicPr>
        <p:blipFill>
          <a:blip r:embed="rId3">
            <a:alphaModFix/>
          </a:blip>
          <a:stretch>
            <a:fillRect/>
          </a:stretch>
        </p:blipFill>
        <p:spPr>
          <a:xfrm>
            <a:off x="4152750" y="1611400"/>
            <a:ext cx="827450" cy="2775176"/>
          </a:xfrm>
          <a:prstGeom prst="rect">
            <a:avLst/>
          </a:prstGeom>
          <a:noFill/>
          <a:ln>
            <a:noFill/>
          </a:ln>
        </p:spPr>
      </p:pic>
      <p:sp>
        <p:nvSpPr>
          <p:cNvPr id="3366" name="Google Shape;3366;p176"/>
          <p:cNvSpPr txBox="1"/>
          <p:nvPr/>
        </p:nvSpPr>
        <p:spPr>
          <a:xfrm>
            <a:off x="175" y="2123375"/>
            <a:ext cx="4305000" cy="1796400"/>
          </a:xfrm>
          <a:prstGeom prst="rect">
            <a:avLst/>
          </a:prstGeom>
          <a:noFill/>
          <a:ln>
            <a:noFill/>
          </a:ln>
        </p:spPr>
        <p:txBody>
          <a:bodyPr anchorCtr="0" anchor="t" bIns="914400" lIns="457200" spcFirstLastPara="1" rIns="457200" wrap="square" tIns="0">
            <a:noAutofit/>
          </a:bodyPr>
          <a:lstStyle/>
          <a:p>
            <a:pPr indent="0" lvl="0" marL="0" rtl="0" algn="l">
              <a:spcBef>
                <a:spcPts val="0"/>
              </a:spcBef>
              <a:spcAft>
                <a:spcPts val="0"/>
              </a:spcAft>
              <a:buNone/>
            </a:pPr>
            <a:r>
              <a:rPr b="1" lang="en" sz="2600">
                <a:latin typeface="Roboto"/>
                <a:ea typeface="Roboto"/>
                <a:cs typeface="Roboto"/>
                <a:sym typeface="Roboto"/>
              </a:rPr>
              <a:t>Advantages</a:t>
            </a:r>
            <a:endParaRPr b="1" sz="2600">
              <a:latin typeface="Roboto"/>
              <a:ea typeface="Roboto"/>
              <a:cs typeface="Roboto"/>
              <a:sym typeface="Roboto"/>
            </a:endParaRPr>
          </a:p>
          <a:p>
            <a:pPr indent="0" lvl="0" marL="0" rtl="0" algn="l">
              <a:lnSpc>
                <a:spcPct val="115000"/>
              </a:lnSpc>
              <a:spcBef>
                <a:spcPts val="800"/>
              </a:spcBef>
              <a:spcAft>
                <a:spcPts val="800"/>
              </a:spcAft>
              <a:buNone/>
            </a:pPr>
            <a:r>
              <a:rPr lang="en" sz="2000">
                <a:latin typeface="Roboto"/>
                <a:ea typeface="Roboto"/>
                <a:cs typeface="Roboto"/>
                <a:sym typeface="Roboto"/>
              </a:rPr>
              <a:t>Can secure the </a:t>
            </a:r>
            <a:br>
              <a:rPr lang="en" sz="2000">
                <a:latin typeface="Roboto"/>
                <a:ea typeface="Roboto"/>
                <a:cs typeface="Roboto"/>
                <a:sym typeface="Roboto"/>
              </a:rPr>
            </a:br>
            <a:r>
              <a:rPr lang="en" sz="2000">
                <a:latin typeface="Roboto"/>
                <a:ea typeface="Roboto"/>
                <a:cs typeface="Roboto"/>
                <a:sym typeface="Roboto"/>
              </a:rPr>
              <a:t>network from </a:t>
            </a:r>
            <a:br>
              <a:rPr lang="en" sz="2000">
                <a:latin typeface="Roboto"/>
                <a:ea typeface="Roboto"/>
                <a:cs typeface="Roboto"/>
                <a:sym typeface="Roboto"/>
              </a:rPr>
            </a:br>
            <a:r>
              <a:rPr lang="en" sz="2000">
                <a:latin typeface="Roboto"/>
                <a:ea typeface="Roboto"/>
                <a:cs typeface="Roboto"/>
                <a:sym typeface="Roboto"/>
              </a:rPr>
              <a:t>novice attackers. </a:t>
            </a:r>
            <a:endParaRPr sz="2000">
              <a:latin typeface="Roboto"/>
              <a:ea typeface="Roboto"/>
              <a:cs typeface="Roboto"/>
              <a:sym typeface="Roboto"/>
            </a:endParaRPr>
          </a:p>
        </p:txBody>
      </p:sp>
      <p:sp>
        <p:nvSpPr>
          <p:cNvPr id="3367" name="Google Shape;3367;p176"/>
          <p:cNvSpPr txBox="1"/>
          <p:nvPr/>
        </p:nvSpPr>
        <p:spPr>
          <a:xfrm>
            <a:off x="5969175" y="2123375"/>
            <a:ext cx="3501600" cy="1796400"/>
          </a:xfrm>
          <a:prstGeom prst="rect">
            <a:avLst/>
          </a:prstGeom>
          <a:noFill/>
          <a:ln>
            <a:noFill/>
          </a:ln>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sz="2600">
                <a:solidFill>
                  <a:schemeClr val="dk1"/>
                </a:solidFill>
                <a:latin typeface="Roboto"/>
                <a:ea typeface="Roboto"/>
                <a:cs typeface="Roboto"/>
                <a:sym typeface="Roboto"/>
              </a:rPr>
              <a:t>Disa</a:t>
            </a:r>
            <a:r>
              <a:rPr b="1" lang="en" sz="2600">
                <a:solidFill>
                  <a:schemeClr val="dk1"/>
                </a:solidFill>
                <a:latin typeface="Roboto"/>
                <a:ea typeface="Roboto"/>
                <a:cs typeface="Roboto"/>
                <a:sym typeface="Roboto"/>
              </a:rPr>
              <a:t>dvantages</a:t>
            </a:r>
            <a:endParaRPr b="1" sz="2600">
              <a:solidFill>
                <a:schemeClr val="dk1"/>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1100"/>
              <a:buFont typeface="Arial"/>
              <a:buNone/>
            </a:pPr>
            <a:r>
              <a:rPr lang="en" sz="2000">
                <a:solidFill>
                  <a:schemeClr val="dk1"/>
                </a:solidFill>
                <a:latin typeface="Roboto"/>
                <a:ea typeface="Roboto"/>
                <a:cs typeface="Roboto"/>
                <a:sym typeface="Roboto"/>
              </a:rPr>
              <a:t>Can be easily bypassed by </a:t>
            </a:r>
            <a:br>
              <a:rPr lang="en" sz="2000">
                <a:solidFill>
                  <a:schemeClr val="dk1"/>
                </a:solidFill>
                <a:latin typeface="Roboto"/>
                <a:ea typeface="Roboto"/>
                <a:cs typeface="Roboto"/>
                <a:sym typeface="Roboto"/>
              </a:rPr>
            </a:br>
            <a:r>
              <a:rPr lang="en" sz="2000">
                <a:solidFill>
                  <a:schemeClr val="dk1"/>
                </a:solidFill>
                <a:latin typeface="Roboto"/>
                <a:ea typeface="Roboto"/>
                <a:cs typeface="Roboto"/>
                <a:sym typeface="Roboto"/>
              </a:rPr>
              <a:t>MAC spoofing.</a:t>
            </a:r>
            <a:endParaRPr sz="2000">
              <a:solidFill>
                <a:schemeClr val="dk1"/>
              </a:solidFill>
              <a:latin typeface="Roboto"/>
              <a:ea typeface="Roboto"/>
              <a:cs typeface="Roboto"/>
              <a:sym typeface="Roboto"/>
            </a:endParaRPr>
          </a:p>
          <a:p>
            <a:pPr indent="0" lvl="0" marL="0" rtl="0" algn="l">
              <a:spcBef>
                <a:spcPts val="800"/>
              </a:spcBef>
              <a:spcAft>
                <a:spcPts val="800"/>
              </a:spcAft>
              <a:buNone/>
            </a:pPr>
            <a:r>
              <a:t/>
            </a:r>
            <a:endParaRPr b="1" sz="2600">
              <a:latin typeface="Roboto"/>
              <a:ea typeface="Roboto"/>
              <a:cs typeface="Roboto"/>
              <a:sym typeface="Roboto"/>
            </a:endParaRPr>
          </a:p>
        </p:txBody>
      </p:sp>
      <p:pic>
        <p:nvPicPr>
          <p:cNvPr id="3368" name="Google Shape;3368;p176"/>
          <p:cNvPicPr preferRelativeResize="0"/>
          <p:nvPr/>
        </p:nvPicPr>
        <p:blipFill>
          <a:blip r:embed="rId4">
            <a:alphaModFix/>
          </a:blip>
          <a:stretch>
            <a:fillRect/>
          </a:stretch>
        </p:blipFill>
        <p:spPr>
          <a:xfrm>
            <a:off x="2644000" y="1611388"/>
            <a:ext cx="1737360" cy="1737360"/>
          </a:xfrm>
          <a:prstGeom prst="rect">
            <a:avLst/>
          </a:prstGeom>
          <a:noFill/>
          <a:ln>
            <a:noFill/>
          </a:ln>
          <a:effectLst>
            <a:outerShdw blurRad="57150" rotWithShape="0" algn="bl" dir="5400000" dist="19050">
              <a:srgbClr val="A9B7C0">
                <a:alpha val="56000"/>
              </a:srgbClr>
            </a:outerShdw>
          </a:effectLst>
        </p:spPr>
      </p:pic>
      <p:pic>
        <p:nvPicPr>
          <p:cNvPr id="3369" name="Google Shape;3369;p176"/>
          <p:cNvPicPr preferRelativeResize="0"/>
          <p:nvPr/>
        </p:nvPicPr>
        <p:blipFill rotWithShape="1">
          <a:blip r:embed="rId5">
            <a:alphaModFix/>
          </a:blip>
          <a:srcRect b="0" l="0" r="0" t="0"/>
          <a:stretch/>
        </p:blipFill>
        <p:spPr>
          <a:xfrm>
            <a:off x="4589150" y="1761804"/>
            <a:ext cx="1737360" cy="1737360"/>
          </a:xfrm>
          <a:prstGeom prst="rect">
            <a:avLst/>
          </a:prstGeom>
          <a:noFill/>
          <a:ln>
            <a:noFill/>
          </a:ln>
          <a:effectLst>
            <a:outerShdw blurRad="57150" rotWithShape="0" algn="bl" dir="5400000" dist="19050">
              <a:srgbClr val="A9B7C0">
                <a:alpha val="63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E8">
            <a:alpha val="64800"/>
          </a:srgbClr>
        </a:solidFill>
      </p:bgPr>
    </p:bg>
    <p:spTree>
      <p:nvGrpSpPr>
        <p:cNvPr id="3373" name="Shape 3373"/>
        <p:cNvGrpSpPr/>
        <p:nvPr/>
      </p:nvGrpSpPr>
      <p:grpSpPr>
        <a:xfrm>
          <a:off x="0" y="0"/>
          <a:ext cx="0" cy="0"/>
          <a:chOff x="0" y="0"/>
          <a:chExt cx="0" cy="0"/>
        </a:xfrm>
      </p:grpSpPr>
      <p:sp>
        <p:nvSpPr>
          <p:cNvPr id="3374" name="Google Shape;3374;p1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Packet-Filtering Firewalls (Stateless)</a:t>
            </a:r>
            <a:endParaRPr/>
          </a:p>
        </p:txBody>
      </p:sp>
      <p:sp>
        <p:nvSpPr>
          <p:cNvPr id="3375" name="Google Shape;3375;p177"/>
          <p:cNvSpPr txBox="1"/>
          <p:nvPr>
            <p:ph idx="1" type="subTitle"/>
          </p:nvPr>
        </p:nvSpPr>
        <p:spPr>
          <a:xfrm>
            <a:off x="0" y="675975"/>
            <a:ext cx="56865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Stateless packet-filtering firewalls operate </a:t>
            </a:r>
            <a:br>
              <a:rPr lang="en"/>
            </a:br>
            <a:r>
              <a:rPr lang="en"/>
              <a:t>between </a:t>
            </a:r>
            <a:r>
              <a:rPr b="1" lang="en">
                <a:solidFill>
                  <a:srgbClr val="BF9000"/>
                </a:solidFill>
              </a:rPr>
              <a:t>Layer 3</a:t>
            </a:r>
            <a:r>
              <a:rPr lang="en"/>
              <a:t> and </a:t>
            </a:r>
            <a:r>
              <a:rPr b="1" lang="en">
                <a:solidFill>
                  <a:srgbClr val="38761D"/>
                </a:solidFill>
              </a:rPr>
              <a:t>Layer 4</a:t>
            </a:r>
            <a:r>
              <a:rPr lang="en"/>
              <a:t> of the OSI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700"/>
              <a:t>These firewalls statically evaluate the contents of packets and do not keep track of the state of a network connection (aka stateless).</a:t>
            </a:r>
            <a:endParaRPr sz="1700"/>
          </a:p>
        </p:txBody>
      </p:sp>
      <p:sp>
        <p:nvSpPr>
          <p:cNvPr id="3376" name="Google Shape;3376;p17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377" name="Google Shape;3377;p177"/>
          <p:cNvSpPr/>
          <p:nvPr/>
        </p:nvSpPr>
        <p:spPr>
          <a:xfrm>
            <a:off x="2630100" y="2478100"/>
            <a:ext cx="5445600" cy="1170900"/>
          </a:xfrm>
          <a:prstGeom prst="roundRect">
            <a:avLst>
              <a:gd fmla="val 7138"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200">
              <a:latin typeface="Roboto"/>
              <a:ea typeface="Roboto"/>
              <a:cs typeface="Roboto"/>
              <a:sym typeface="Roboto"/>
            </a:endParaRPr>
          </a:p>
        </p:txBody>
      </p:sp>
      <p:grpSp>
        <p:nvGrpSpPr>
          <p:cNvPr id="3378" name="Google Shape;3378;p177"/>
          <p:cNvGrpSpPr/>
          <p:nvPr/>
        </p:nvGrpSpPr>
        <p:grpSpPr>
          <a:xfrm>
            <a:off x="6286464" y="831234"/>
            <a:ext cx="1678458" cy="384410"/>
            <a:chOff x="4924425" y="457950"/>
            <a:chExt cx="2038200" cy="466800"/>
          </a:xfrm>
        </p:grpSpPr>
        <p:sp>
          <p:nvSpPr>
            <p:cNvPr id="3379" name="Google Shape;3379;p177"/>
            <p:cNvSpPr/>
            <p:nvPr/>
          </p:nvSpPr>
          <p:spPr>
            <a:xfrm>
              <a:off x="5229225" y="491125"/>
              <a:ext cx="1733400" cy="4005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Application</a:t>
              </a:r>
              <a:endParaRPr b="1">
                <a:solidFill>
                  <a:srgbClr val="FFFFFF"/>
                </a:solidFill>
                <a:latin typeface="Roboto"/>
                <a:ea typeface="Roboto"/>
                <a:cs typeface="Roboto"/>
                <a:sym typeface="Roboto"/>
              </a:endParaRPr>
            </a:p>
          </p:txBody>
        </p:sp>
        <p:sp>
          <p:nvSpPr>
            <p:cNvPr id="3380" name="Google Shape;3380;p177"/>
            <p:cNvSpPr/>
            <p:nvPr/>
          </p:nvSpPr>
          <p:spPr>
            <a:xfrm>
              <a:off x="4924425" y="457950"/>
              <a:ext cx="466500" cy="466800"/>
            </a:xfrm>
            <a:prstGeom prst="ellipse">
              <a:avLst/>
            </a:prstGeom>
            <a:solidFill>
              <a:srgbClr val="674EA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7</a:t>
              </a:r>
              <a:endParaRPr sz="1600"/>
            </a:p>
          </p:txBody>
        </p:sp>
      </p:grpSp>
      <p:grpSp>
        <p:nvGrpSpPr>
          <p:cNvPr id="3381" name="Google Shape;3381;p177"/>
          <p:cNvGrpSpPr/>
          <p:nvPr/>
        </p:nvGrpSpPr>
        <p:grpSpPr>
          <a:xfrm>
            <a:off x="6286464" y="1414122"/>
            <a:ext cx="1678458" cy="384410"/>
            <a:chOff x="4924425" y="457950"/>
            <a:chExt cx="2038200" cy="466800"/>
          </a:xfrm>
        </p:grpSpPr>
        <p:sp>
          <p:nvSpPr>
            <p:cNvPr id="3382" name="Google Shape;3382;p177"/>
            <p:cNvSpPr/>
            <p:nvPr/>
          </p:nvSpPr>
          <p:spPr>
            <a:xfrm>
              <a:off x="5229225" y="491125"/>
              <a:ext cx="1733400" cy="4005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Presentation</a:t>
              </a:r>
              <a:endParaRPr b="1">
                <a:solidFill>
                  <a:srgbClr val="FFFFFF"/>
                </a:solidFill>
                <a:latin typeface="Roboto"/>
                <a:ea typeface="Roboto"/>
                <a:cs typeface="Roboto"/>
                <a:sym typeface="Roboto"/>
              </a:endParaRPr>
            </a:p>
          </p:txBody>
        </p:sp>
        <p:sp>
          <p:nvSpPr>
            <p:cNvPr id="3383" name="Google Shape;3383;p177"/>
            <p:cNvSpPr/>
            <p:nvPr/>
          </p:nvSpPr>
          <p:spPr>
            <a:xfrm>
              <a:off x="4924425" y="457950"/>
              <a:ext cx="466500" cy="466800"/>
            </a:xfrm>
            <a:prstGeom prst="ellipse">
              <a:avLst/>
            </a:prstGeom>
            <a:solidFill>
              <a:srgbClr val="1155CC"/>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6</a:t>
              </a:r>
              <a:endParaRPr b="1" sz="1600">
                <a:solidFill>
                  <a:srgbClr val="FFFFFF"/>
                </a:solidFill>
                <a:latin typeface="Roboto"/>
                <a:ea typeface="Roboto"/>
                <a:cs typeface="Roboto"/>
                <a:sym typeface="Roboto"/>
              </a:endParaRPr>
            </a:p>
          </p:txBody>
        </p:sp>
      </p:grpSp>
      <p:grpSp>
        <p:nvGrpSpPr>
          <p:cNvPr id="3384" name="Google Shape;3384;p177"/>
          <p:cNvGrpSpPr/>
          <p:nvPr/>
        </p:nvGrpSpPr>
        <p:grpSpPr>
          <a:xfrm>
            <a:off x="6286464" y="1997009"/>
            <a:ext cx="1678458" cy="384410"/>
            <a:chOff x="4924425" y="457950"/>
            <a:chExt cx="2038200" cy="466800"/>
          </a:xfrm>
        </p:grpSpPr>
        <p:sp>
          <p:nvSpPr>
            <p:cNvPr id="3385" name="Google Shape;3385;p177"/>
            <p:cNvSpPr/>
            <p:nvPr/>
          </p:nvSpPr>
          <p:spPr>
            <a:xfrm>
              <a:off x="5229225" y="491125"/>
              <a:ext cx="1733400" cy="400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Session</a:t>
              </a:r>
              <a:endParaRPr b="1">
                <a:solidFill>
                  <a:srgbClr val="FFFFFF"/>
                </a:solidFill>
                <a:latin typeface="Roboto"/>
                <a:ea typeface="Roboto"/>
                <a:cs typeface="Roboto"/>
                <a:sym typeface="Roboto"/>
              </a:endParaRPr>
            </a:p>
          </p:txBody>
        </p:sp>
        <p:sp>
          <p:nvSpPr>
            <p:cNvPr id="3386" name="Google Shape;3386;p177"/>
            <p:cNvSpPr/>
            <p:nvPr/>
          </p:nvSpPr>
          <p:spPr>
            <a:xfrm>
              <a:off x="4924425" y="457950"/>
              <a:ext cx="466500" cy="466800"/>
            </a:xfrm>
            <a:prstGeom prst="ellipse">
              <a:avLst/>
            </a:prstGeom>
            <a:solidFill>
              <a:srgbClr val="6D9EEB"/>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5</a:t>
              </a:r>
              <a:endParaRPr b="1" sz="1600">
                <a:solidFill>
                  <a:srgbClr val="FFFFFF"/>
                </a:solidFill>
                <a:latin typeface="Roboto"/>
                <a:ea typeface="Roboto"/>
                <a:cs typeface="Roboto"/>
                <a:sym typeface="Roboto"/>
              </a:endParaRPr>
            </a:p>
          </p:txBody>
        </p:sp>
      </p:grpSp>
      <p:grpSp>
        <p:nvGrpSpPr>
          <p:cNvPr id="3387" name="Google Shape;3387;p177"/>
          <p:cNvGrpSpPr/>
          <p:nvPr/>
        </p:nvGrpSpPr>
        <p:grpSpPr>
          <a:xfrm>
            <a:off x="6286464" y="2579896"/>
            <a:ext cx="1678458" cy="384410"/>
            <a:chOff x="4924425" y="457950"/>
            <a:chExt cx="2038200" cy="466800"/>
          </a:xfrm>
        </p:grpSpPr>
        <p:sp>
          <p:nvSpPr>
            <p:cNvPr id="3388" name="Google Shape;3388;p177"/>
            <p:cNvSpPr/>
            <p:nvPr/>
          </p:nvSpPr>
          <p:spPr>
            <a:xfrm>
              <a:off x="5229225" y="491125"/>
              <a:ext cx="1733400" cy="4005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Transport</a:t>
              </a:r>
              <a:endParaRPr b="1">
                <a:solidFill>
                  <a:srgbClr val="FFFFFF"/>
                </a:solidFill>
                <a:latin typeface="Roboto"/>
                <a:ea typeface="Roboto"/>
                <a:cs typeface="Roboto"/>
                <a:sym typeface="Roboto"/>
              </a:endParaRPr>
            </a:p>
          </p:txBody>
        </p:sp>
        <p:sp>
          <p:nvSpPr>
            <p:cNvPr id="3389" name="Google Shape;3389;p177"/>
            <p:cNvSpPr/>
            <p:nvPr/>
          </p:nvSpPr>
          <p:spPr>
            <a:xfrm>
              <a:off x="4924425" y="457950"/>
              <a:ext cx="466500" cy="466800"/>
            </a:xfrm>
            <a:prstGeom prst="ellipse">
              <a:avLst/>
            </a:prstGeom>
            <a:solidFill>
              <a:srgbClr val="6AA84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4</a:t>
              </a:r>
              <a:endParaRPr b="1" sz="1600">
                <a:solidFill>
                  <a:srgbClr val="FFFFFF"/>
                </a:solidFill>
                <a:latin typeface="Roboto"/>
                <a:ea typeface="Roboto"/>
                <a:cs typeface="Roboto"/>
                <a:sym typeface="Roboto"/>
              </a:endParaRPr>
            </a:p>
          </p:txBody>
        </p:sp>
      </p:grpSp>
      <p:grpSp>
        <p:nvGrpSpPr>
          <p:cNvPr id="3390" name="Google Shape;3390;p177"/>
          <p:cNvGrpSpPr/>
          <p:nvPr/>
        </p:nvGrpSpPr>
        <p:grpSpPr>
          <a:xfrm>
            <a:off x="6286464" y="3162784"/>
            <a:ext cx="1678458" cy="384410"/>
            <a:chOff x="4924425" y="457950"/>
            <a:chExt cx="2038200" cy="466800"/>
          </a:xfrm>
        </p:grpSpPr>
        <p:sp>
          <p:nvSpPr>
            <p:cNvPr id="3391" name="Google Shape;3391;p177"/>
            <p:cNvSpPr/>
            <p:nvPr/>
          </p:nvSpPr>
          <p:spPr>
            <a:xfrm>
              <a:off x="5229225" y="491125"/>
              <a:ext cx="1733400" cy="400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Network</a:t>
              </a:r>
              <a:endParaRPr b="1">
                <a:solidFill>
                  <a:srgbClr val="FFFFFF"/>
                </a:solidFill>
                <a:latin typeface="Roboto"/>
                <a:ea typeface="Roboto"/>
                <a:cs typeface="Roboto"/>
                <a:sym typeface="Roboto"/>
              </a:endParaRPr>
            </a:p>
          </p:txBody>
        </p:sp>
        <p:sp>
          <p:nvSpPr>
            <p:cNvPr id="3392" name="Google Shape;3392;p177"/>
            <p:cNvSpPr/>
            <p:nvPr/>
          </p:nvSpPr>
          <p:spPr>
            <a:xfrm>
              <a:off x="4924425" y="457950"/>
              <a:ext cx="466500" cy="466800"/>
            </a:xfrm>
            <a:prstGeom prst="ellipse">
              <a:avLst/>
            </a:prstGeom>
            <a:solidFill>
              <a:srgbClr val="F1C23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3</a:t>
              </a:r>
              <a:endParaRPr b="1" sz="1600">
                <a:solidFill>
                  <a:srgbClr val="FFFFFF"/>
                </a:solidFill>
                <a:latin typeface="Roboto"/>
                <a:ea typeface="Roboto"/>
                <a:cs typeface="Roboto"/>
                <a:sym typeface="Roboto"/>
              </a:endParaRPr>
            </a:p>
          </p:txBody>
        </p:sp>
      </p:grpSp>
      <p:grpSp>
        <p:nvGrpSpPr>
          <p:cNvPr id="3393" name="Google Shape;3393;p177"/>
          <p:cNvGrpSpPr/>
          <p:nvPr/>
        </p:nvGrpSpPr>
        <p:grpSpPr>
          <a:xfrm>
            <a:off x="6286464" y="3745671"/>
            <a:ext cx="1678458" cy="384410"/>
            <a:chOff x="4924425" y="457950"/>
            <a:chExt cx="2038200" cy="466800"/>
          </a:xfrm>
        </p:grpSpPr>
        <p:sp>
          <p:nvSpPr>
            <p:cNvPr id="3394" name="Google Shape;3394;p177"/>
            <p:cNvSpPr/>
            <p:nvPr/>
          </p:nvSpPr>
          <p:spPr>
            <a:xfrm>
              <a:off x="5229225" y="491125"/>
              <a:ext cx="1733400" cy="400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Link</a:t>
              </a:r>
              <a:endParaRPr b="1">
                <a:solidFill>
                  <a:srgbClr val="FFFFFF"/>
                </a:solidFill>
                <a:latin typeface="Roboto"/>
                <a:ea typeface="Roboto"/>
                <a:cs typeface="Roboto"/>
                <a:sym typeface="Roboto"/>
              </a:endParaRPr>
            </a:p>
          </p:txBody>
        </p:sp>
        <p:sp>
          <p:nvSpPr>
            <p:cNvPr id="3395" name="Google Shape;3395;p177"/>
            <p:cNvSpPr/>
            <p:nvPr/>
          </p:nvSpPr>
          <p:spPr>
            <a:xfrm>
              <a:off x="4924425" y="457950"/>
              <a:ext cx="466500" cy="466800"/>
            </a:xfrm>
            <a:prstGeom prst="ellipse">
              <a:avLst/>
            </a:prstGeom>
            <a:solidFill>
              <a:srgbClr val="FF99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2</a:t>
              </a:r>
              <a:endParaRPr b="1" sz="1600">
                <a:solidFill>
                  <a:srgbClr val="FFFFFF"/>
                </a:solidFill>
                <a:latin typeface="Roboto"/>
                <a:ea typeface="Roboto"/>
                <a:cs typeface="Roboto"/>
                <a:sym typeface="Roboto"/>
              </a:endParaRPr>
            </a:p>
          </p:txBody>
        </p:sp>
      </p:grpSp>
      <p:grpSp>
        <p:nvGrpSpPr>
          <p:cNvPr id="3396" name="Google Shape;3396;p177"/>
          <p:cNvGrpSpPr/>
          <p:nvPr/>
        </p:nvGrpSpPr>
        <p:grpSpPr>
          <a:xfrm>
            <a:off x="6286464" y="4328558"/>
            <a:ext cx="1678458" cy="384410"/>
            <a:chOff x="4924425" y="457950"/>
            <a:chExt cx="2038200" cy="466800"/>
          </a:xfrm>
        </p:grpSpPr>
        <p:sp>
          <p:nvSpPr>
            <p:cNvPr id="3397" name="Google Shape;3397;p177"/>
            <p:cNvSpPr/>
            <p:nvPr/>
          </p:nvSpPr>
          <p:spPr>
            <a:xfrm>
              <a:off x="5229225" y="491125"/>
              <a:ext cx="1733400" cy="400500"/>
            </a:xfrm>
            <a:prstGeom prst="rect">
              <a:avLst/>
            </a:prstGeom>
            <a:solidFill>
              <a:srgbClr val="CC20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Physical</a:t>
              </a:r>
              <a:endParaRPr b="1">
                <a:solidFill>
                  <a:srgbClr val="FFFFFF"/>
                </a:solidFill>
                <a:latin typeface="Roboto"/>
                <a:ea typeface="Roboto"/>
                <a:cs typeface="Roboto"/>
                <a:sym typeface="Roboto"/>
              </a:endParaRPr>
            </a:p>
          </p:txBody>
        </p:sp>
        <p:sp>
          <p:nvSpPr>
            <p:cNvPr id="3398" name="Google Shape;3398;p177"/>
            <p:cNvSpPr/>
            <p:nvPr/>
          </p:nvSpPr>
          <p:spPr>
            <a:xfrm>
              <a:off x="4924425" y="457950"/>
              <a:ext cx="466500" cy="466800"/>
            </a:xfrm>
            <a:prstGeom prst="ellipse">
              <a:avLst/>
            </a:prstGeom>
            <a:solidFill>
              <a:srgbClr val="CC202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1</a:t>
              </a:r>
              <a:endParaRPr b="1" sz="1600">
                <a:solidFill>
                  <a:srgbClr val="FFFFFF"/>
                </a:solidFill>
                <a:latin typeface="Roboto"/>
                <a:ea typeface="Roboto"/>
                <a:cs typeface="Roboto"/>
                <a:sym typeface="Roboto"/>
              </a:endParaRPr>
            </a:p>
          </p:txBody>
        </p:sp>
      </p:grpSp>
      <p:sp>
        <p:nvSpPr>
          <p:cNvPr id="3399" name="Google Shape;3399;p177"/>
          <p:cNvSpPr/>
          <p:nvPr/>
        </p:nvSpPr>
        <p:spPr>
          <a:xfrm>
            <a:off x="2683950" y="2673850"/>
            <a:ext cx="3418200" cy="779400"/>
          </a:xfrm>
          <a:prstGeom prst="roundRect">
            <a:avLst>
              <a:gd fmla="val 713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Use rules</a:t>
            </a:r>
            <a:r>
              <a:rPr lang="en" sz="1200">
                <a:solidFill>
                  <a:schemeClr val="dk1"/>
                </a:solidFill>
                <a:latin typeface="Roboto"/>
                <a:ea typeface="Roboto"/>
                <a:cs typeface="Roboto"/>
                <a:sym typeface="Roboto"/>
              </a:rPr>
              <a:t> based on individual packets:</a:t>
            </a:r>
            <a:endParaRPr sz="1200">
              <a:solidFill>
                <a:schemeClr val="dk1"/>
              </a:solidFill>
              <a:latin typeface="Roboto"/>
              <a:ea typeface="Roboto"/>
              <a:cs typeface="Roboto"/>
              <a:sym typeface="Roboto"/>
            </a:endParaRPr>
          </a:p>
          <a:p>
            <a:pPr indent="-190500" lvl="0" marL="228600" rtl="0" algn="l">
              <a:spcBef>
                <a:spcPts val="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Source and destination IP address</a:t>
            </a:r>
            <a:endParaRPr sz="1200">
              <a:solidFill>
                <a:schemeClr val="dk1"/>
              </a:solidFill>
              <a:latin typeface="Roboto"/>
              <a:ea typeface="Roboto"/>
              <a:cs typeface="Roboto"/>
              <a:sym typeface="Roboto"/>
            </a:endParaRPr>
          </a:p>
          <a:p>
            <a:pPr indent="-190500" lvl="0" marL="2286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Source and destination port information</a:t>
            </a:r>
            <a:endParaRPr sz="1200">
              <a:solidFill>
                <a:schemeClr val="dk1"/>
              </a:solidFill>
              <a:latin typeface="Roboto"/>
              <a:ea typeface="Roboto"/>
              <a:cs typeface="Roboto"/>
              <a:sym typeface="Roboto"/>
            </a:endParaRPr>
          </a:p>
          <a:p>
            <a:pPr indent="-190500" lvl="0" marL="2286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IP protocols</a:t>
            </a:r>
            <a:endParaRPr sz="1200">
              <a:solidFill>
                <a:schemeClr val="dk1"/>
              </a:solidFill>
              <a:latin typeface="Roboto"/>
              <a:ea typeface="Roboto"/>
              <a:cs typeface="Roboto"/>
              <a:sym typeface="Roboto"/>
            </a:endParaRPr>
          </a:p>
          <a:p>
            <a:pPr indent="-190500" lvl="0" marL="2286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Ingress and egress interface</a:t>
            </a:r>
            <a:endParaRPr sz="12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E8">
            <a:alpha val="64800"/>
          </a:srgbClr>
        </a:solidFill>
      </p:bgPr>
    </p:bg>
    <p:spTree>
      <p:nvGrpSpPr>
        <p:cNvPr id="3403" name="Shape 3403"/>
        <p:cNvGrpSpPr/>
        <p:nvPr/>
      </p:nvGrpSpPr>
      <p:grpSpPr>
        <a:xfrm>
          <a:off x="0" y="0"/>
          <a:ext cx="0" cy="0"/>
          <a:chOff x="0" y="0"/>
          <a:chExt cx="0" cy="0"/>
        </a:xfrm>
      </p:grpSpPr>
      <p:sp>
        <p:nvSpPr>
          <p:cNvPr id="3404" name="Google Shape;3404;p1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Packet-Filtering Firewalls (Stateless)</a:t>
            </a:r>
            <a:endParaRPr/>
          </a:p>
        </p:txBody>
      </p:sp>
      <p:sp>
        <p:nvSpPr>
          <p:cNvPr id="3405" name="Google Shape;3405;p1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Stateless p</a:t>
            </a:r>
            <a:r>
              <a:rPr lang="en"/>
              <a:t>acket-filtering firewalls create checkpoints within a router and examine packets as they progress through an interface. If the information does not pass the inspection, it is dropped. </a:t>
            </a:r>
            <a:endParaRPr/>
          </a:p>
        </p:txBody>
      </p:sp>
      <p:sp>
        <p:nvSpPr>
          <p:cNvPr id="3406" name="Google Shape;3406;p17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3407" name="Google Shape;3407;p178"/>
          <p:cNvPicPr preferRelativeResize="0"/>
          <p:nvPr/>
        </p:nvPicPr>
        <p:blipFill>
          <a:blip r:embed="rId3">
            <a:alphaModFix/>
          </a:blip>
          <a:stretch>
            <a:fillRect/>
          </a:stretch>
        </p:blipFill>
        <p:spPr>
          <a:xfrm>
            <a:off x="4152750" y="1678075"/>
            <a:ext cx="827450" cy="2979650"/>
          </a:xfrm>
          <a:prstGeom prst="rect">
            <a:avLst/>
          </a:prstGeom>
          <a:noFill/>
          <a:ln>
            <a:noFill/>
          </a:ln>
        </p:spPr>
      </p:pic>
      <p:sp>
        <p:nvSpPr>
          <p:cNvPr id="3408" name="Google Shape;3408;p178"/>
          <p:cNvSpPr txBox="1"/>
          <p:nvPr/>
        </p:nvSpPr>
        <p:spPr>
          <a:xfrm>
            <a:off x="175" y="2190050"/>
            <a:ext cx="2933400" cy="1796400"/>
          </a:xfrm>
          <a:prstGeom prst="rect">
            <a:avLst/>
          </a:prstGeom>
          <a:noFill/>
          <a:ln>
            <a:noFill/>
          </a:ln>
        </p:spPr>
        <p:txBody>
          <a:bodyPr anchorCtr="0" anchor="t" bIns="914400" lIns="457200" spcFirstLastPara="1" rIns="457200" wrap="square" tIns="0">
            <a:noAutofit/>
          </a:bodyPr>
          <a:lstStyle/>
          <a:p>
            <a:pPr indent="0" lvl="0" marL="0" rtl="0" algn="l">
              <a:spcBef>
                <a:spcPts val="0"/>
              </a:spcBef>
              <a:spcAft>
                <a:spcPts val="0"/>
              </a:spcAft>
              <a:buNone/>
            </a:pPr>
            <a:r>
              <a:rPr b="1" lang="en" sz="2600">
                <a:latin typeface="Roboto"/>
                <a:ea typeface="Roboto"/>
                <a:cs typeface="Roboto"/>
                <a:sym typeface="Roboto"/>
              </a:rPr>
              <a:t>Advantages</a:t>
            </a:r>
            <a:endParaRPr b="1" sz="2600">
              <a:latin typeface="Roboto"/>
              <a:ea typeface="Roboto"/>
              <a:cs typeface="Roboto"/>
              <a:sym typeface="Roboto"/>
            </a:endParaRPr>
          </a:p>
          <a:p>
            <a:pPr indent="0" lvl="0" marL="0" rtl="0" algn="l">
              <a:spcBef>
                <a:spcPts val="800"/>
              </a:spcBef>
              <a:spcAft>
                <a:spcPts val="0"/>
              </a:spcAft>
              <a:buNone/>
            </a:pPr>
            <a:r>
              <a:rPr lang="en">
                <a:latin typeface="Roboto"/>
                <a:ea typeface="Roboto"/>
                <a:cs typeface="Roboto"/>
                <a:sym typeface="Roboto"/>
              </a:rPr>
              <a:t>Not resource intensive, meaning they are low-cost and do not have a significant impact on system performance. </a:t>
            </a:r>
            <a:endParaRPr>
              <a:latin typeface="Roboto"/>
              <a:ea typeface="Roboto"/>
              <a:cs typeface="Roboto"/>
              <a:sym typeface="Roboto"/>
            </a:endParaRPr>
          </a:p>
          <a:p>
            <a:pPr indent="0" lvl="0" marL="0" rtl="0" algn="l">
              <a:spcBef>
                <a:spcPts val="800"/>
              </a:spcBef>
              <a:spcAft>
                <a:spcPts val="800"/>
              </a:spcAft>
              <a:buNone/>
            </a:pPr>
            <a:r>
              <a:rPr lang="en">
                <a:latin typeface="Roboto"/>
                <a:ea typeface="Roboto"/>
                <a:cs typeface="Roboto"/>
                <a:sym typeface="Roboto"/>
              </a:rPr>
              <a:t>Work best with </a:t>
            </a:r>
            <a:br>
              <a:rPr lang="en">
                <a:latin typeface="Roboto"/>
                <a:ea typeface="Roboto"/>
                <a:cs typeface="Roboto"/>
                <a:sym typeface="Roboto"/>
              </a:rPr>
            </a:br>
            <a:r>
              <a:rPr lang="en">
                <a:latin typeface="Roboto"/>
                <a:ea typeface="Roboto"/>
                <a:cs typeface="Roboto"/>
                <a:sym typeface="Roboto"/>
              </a:rPr>
              <a:t>small networks.</a:t>
            </a:r>
            <a:endParaRPr>
              <a:latin typeface="Roboto"/>
              <a:ea typeface="Roboto"/>
              <a:cs typeface="Roboto"/>
              <a:sym typeface="Roboto"/>
            </a:endParaRPr>
          </a:p>
        </p:txBody>
      </p:sp>
      <p:sp>
        <p:nvSpPr>
          <p:cNvPr id="3409" name="Google Shape;3409;p178"/>
          <p:cNvSpPr txBox="1"/>
          <p:nvPr/>
        </p:nvSpPr>
        <p:spPr>
          <a:xfrm>
            <a:off x="5969175" y="2190050"/>
            <a:ext cx="2727000" cy="1796400"/>
          </a:xfrm>
          <a:prstGeom prst="rect">
            <a:avLst/>
          </a:prstGeom>
          <a:noFill/>
          <a:ln>
            <a:noFill/>
          </a:ln>
        </p:spPr>
        <p:txBody>
          <a:bodyPr anchorCtr="0" anchor="t" bIns="914400" lIns="457200" spcFirstLastPara="1" rIns="0" wrap="square" tIns="0">
            <a:noAutofit/>
          </a:bodyPr>
          <a:lstStyle/>
          <a:p>
            <a:pPr indent="0" lvl="0" marL="0" rtl="0" algn="l">
              <a:spcBef>
                <a:spcPts val="0"/>
              </a:spcBef>
              <a:spcAft>
                <a:spcPts val="0"/>
              </a:spcAft>
              <a:buNone/>
            </a:pPr>
            <a:r>
              <a:rPr b="1" lang="en" sz="2600">
                <a:solidFill>
                  <a:schemeClr val="dk1"/>
                </a:solidFill>
                <a:latin typeface="Roboto"/>
                <a:ea typeface="Roboto"/>
                <a:cs typeface="Roboto"/>
                <a:sym typeface="Roboto"/>
              </a:rPr>
              <a:t>Disadvantages</a:t>
            </a:r>
            <a:endParaRPr b="1" sz="2600">
              <a:solidFill>
                <a:schemeClr val="dk1"/>
              </a:solidFill>
              <a:latin typeface="Roboto"/>
              <a:ea typeface="Roboto"/>
              <a:cs typeface="Roboto"/>
              <a:sym typeface="Roboto"/>
            </a:endParaRPr>
          </a:p>
          <a:p>
            <a:pPr indent="0" lvl="0" marL="0" rtl="0" algn="l">
              <a:spcBef>
                <a:spcPts val="800"/>
              </a:spcBef>
              <a:spcAft>
                <a:spcPts val="0"/>
              </a:spcAft>
              <a:buNone/>
            </a:pPr>
            <a:r>
              <a:rPr lang="en">
                <a:solidFill>
                  <a:schemeClr val="dk1"/>
                </a:solidFill>
                <a:latin typeface="Roboto"/>
                <a:ea typeface="Roboto"/>
                <a:cs typeface="Roboto"/>
                <a:sym typeface="Roboto"/>
              </a:rPr>
              <a:t>Easy to subvert compared to more robust firewalls. Only operate at the network layer. </a:t>
            </a:r>
            <a:endParaRPr>
              <a:solidFill>
                <a:schemeClr val="dk1"/>
              </a:solidFill>
              <a:latin typeface="Roboto"/>
              <a:ea typeface="Roboto"/>
              <a:cs typeface="Roboto"/>
              <a:sym typeface="Roboto"/>
            </a:endParaRPr>
          </a:p>
          <a:p>
            <a:pPr indent="0" lvl="0" marL="0" rtl="0" algn="l">
              <a:spcBef>
                <a:spcPts val="800"/>
              </a:spcBef>
              <a:spcAft>
                <a:spcPts val="0"/>
              </a:spcAft>
              <a:buNone/>
            </a:pPr>
            <a:r>
              <a:rPr lang="en">
                <a:solidFill>
                  <a:schemeClr val="dk1"/>
                </a:solidFill>
                <a:latin typeface="Roboto"/>
                <a:ea typeface="Roboto"/>
                <a:cs typeface="Roboto"/>
                <a:sym typeface="Roboto"/>
              </a:rPr>
              <a:t>They are vulnerable to spoofing and do not support custom based rule sets. </a:t>
            </a:r>
            <a:endParaRPr>
              <a:solidFill>
                <a:schemeClr val="dk1"/>
              </a:solidFill>
              <a:latin typeface="Roboto"/>
              <a:ea typeface="Roboto"/>
              <a:cs typeface="Roboto"/>
              <a:sym typeface="Roboto"/>
            </a:endParaRPr>
          </a:p>
          <a:p>
            <a:pPr indent="0" lvl="0" marL="0" rtl="0" algn="l">
              <a:spcBef>
                <a:spcPts val="800"/>
              </a:spcBef>
              <a:spcAft>
                <a:spcPts val="800"/>
              </a:spcAft>
              <a:buNone/>
            </a:pPr>
            <a:r>
              <a:t/>
            </a:r>
            <a:endParaRPr b="1" sz="2600">
              <a:latin typeface="Roboto"/>
              <a:ea typeface="Roboto"/>
              <a:cs typeface="Roboto"/>
              <a:sym typeface="Roboto"/>
            </a:endParaRPr>
          </a:p>
        </p:txBody>
      </p:sp>
      <p:pic>
        <p:nvPicPr>
          <p:cNvPr id="3410" name="Google Shape;3410;p178"/>
          <p:cNvPicPr preferRelativeResize="0"/>
          <p:nvPr/>
        </p:nvPicPr>
        <p:blipFill>
          <a:blip r:embed="rId4">
            <a:alphaModFix/>
          </a:blip>
          <a:stretch>
            <a:fillRect/>
          </a:stretch>
        </p:blipFill>
        <p:spPr>
          <a:xfrm>
            <a:off x="2644000" y="1678063"/>
            <a:ext cx="1737360" cy="1737360"/>
          </a:xfrm>
          <a:prstGeom prst="rect">
            <a:avLst/>
          </a:prstGeom>
          <a:noFill/>
          <a:ln>
            <a:noFill/>
          </a:ln>
          <a:effectLst>
            <a:outerShdw blurRad="57150" rotWithShape="0" algn="bl" dir="5400000" dist="19050">
              <a:srgbClr val="A9B7C0">
                <a:alpha val="56000"/>
              </a:srgbClr>
            </a:outerShdw>
          </a:effectLst>
        </p:spPr>
      </p:pic>
      <p:pic>
        <p:nvPicPr>
          <p:cNvPr id="3411" name="Google Shape;3411;p178"/>
          <p:cNvPicPr preferRelativeResize="0"/>
          <p:nvPr/>
        </p:nvPicPr>
        <p:blipFill rotWithShape="1">
          <a:blip r:embed="rId5">
            <a:alphaModFix/>
          </a:blip>
          <a:srcRect b="0" l="0" r="0" t="0"/>
          <a:stretch/>
        </p:blipFill>
        <p:spPr>
          <a:xfrm>
            <a:off x="4589150" y="1828479"/>
            <a:ext cx="1737360" cy="1737360"/>
          </a:xfrm>
          <a:prstGeom prst="rect">
            <a:avLst/>
          </a:prstGeom>
          <a:noFill/>
          <a:ln>
            <a:noFill/>
          </a:ln>
          <a:effectLst>
            <a:outerShdw blurRad="57150" rotWithShape="0" algn="bl" dir="5400000" dist="19050">
              <a:srgbClr val="A9B7C0">
                <a:alpha val="63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E8">
            <a:alpha val="64800"/>
          </a:srgbClr>
        </a:solidFill>
      </p:bgPr>
    </p:bg>
    <p:spTree>
      <p:nvGrpSpPr>
        <p:cNvPr id="3415" name="Shape 3415"/>
        <p:cNvGrpSpPr/>
        <p:nvPr/>
      </p:nvGrpSpPr>
      <p:grpSpPr>
        <a:xfrm>
          <a:off x="0" y="0"/>
          <a:ext cx="0" cy="0"/>
          <a:chOff x="0" y="0"/>
          <a:chExt cx="0" cy="0"/>
        </a:xfrm>
      </p:grpSpPr>
      <p:sp>
        <p:nvSpPr>
          <p:cNvPr id="3416" name="Google Shape;3416;p179"/>
          <p:cNvSpPr/>
          <p:nvPr/>
        </p:nvSpPr>
        <p:spPr>
          <a:xfrm>
            <a:off x="3762475" y="2964304"/>
            <a:ext cx="5107200" cy="657600"/>
          </a:xfrm>
          <a:prstGeom prst="roundRect">
            <a:avLst>
              <a:gd fmla="val 7138"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200">
              <a:latin typeface="Roboto"/>
              <a:ea typeface="Roboto"/>
              <a:cs typeface="Roboto"/>
              <a:sym typeface="Roboto"/>
            </a:endParaRPr>
          </a:p>
        </p:txBody>
      </p:sp>
      <p:sp>
        <p:nvSpPr>
          <p:cNvPr id="3417" name="Google Shape;3417;p1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a:t>
            </a:r>
            <a:r>
              <a:rPr lang="en"/>
              <a:t>acket-Filtering </a:t>
            </a:r>
            <a:r>
              <a:rPr lang="en">
                <a:solidFill>
                  <a:schemeClr val="dk1"/>
                </a:solidFill>
              </a:rPr>
              <a:t>Firewalls</a:t>
            </a:r>
            <a:r>
              <a:rPr lang="en"/>
              <a:t> (Stateful)</a:t>
            </a:r>
            <a:endParaRPr/>
          </a:p>
        </p:txBody>
      </p:sp>
      <p:sp>
        <p:nvSpPr>
          <p:cNvPr id="3418" name="Google Shape;3418;p179"/>
          <p:cNvSpPr txBox="1"/>
          <p:nvPr>
            <p:ph idx="1" type="subTitle"/>
          </p:nvPr>
        </p:nvSpPr>
        <p:spPr>
          <a:xfrm>
            <a:off x="0" y="675975"/>
            <a:ext cx="3609900" cy="1205700"/>
          </a:xfrm>
          <a:prstGeom prst="rect">
            <a:avLst/>
          </a:prstGeom>
        </p:spPr>
        <p:txBody>
          <a:bodyPr anchorCtr="0" anchor="t" bIns="91425" lIns="457200" spcFirstLastPara="1" rIns="0" wrap="square" tIns="91425">
            <a:noAutofit/>
          </a:bodyPr>
          <a:lstStyle/>
          <a:p>
            <a:pPr indent="0" lvl="0" marL="0" rtl="0" algn="l">
              <a:spcBef>
                <a:spcPts val="0"/>
              </a:spcBef>
              <a:spcAft>
                <a:spcPts val="0"/>
              </a:spcAft>
              <a:buNone/>
            </a:pPr>
            <a:r>
              <a:rPr lang="en"/>
              <a:t>Stateful packet-</a:t>
            </a:r>
            <a:r>
              <a:rPr lang="en"/>
              <a:t>f</a:t>
            </a:r>
            <a:r>
              <a:rPr lang="en"/>
              <a:t>iltering firewalls operate on</a:t>
            </a:r>
            <a:r>
              <a:rPr b="1" lang="en"/>
              <a:t> </a:t>
            </a:r>
            <a:r>
              <a:rPr b="1" lang="en">
                <a:solidFill>
                  <a:srgbClr val="BF9000"/>
                </a:solidFill>
              </a:rPr>
              <a:t>Layer 3</a:t>
            </a:r>
            <a:r>
              <a:rPr b="1" lang="en"/>
              <a:t> </a:t>
            </a:r>
            <a:r>
              <a:rPr lang="en"/>
              <a:t>and</a:t>
            </a:r>
            <a:r>
              <a:rPr b="1" lang="en"/>
              <a:t> </a:t>
            </a:r>
            <a:r>
              <a:rPr b="1" lang="en">
                <a:solidFill>
                  <a:srgbClr val="38761D"/>
                </a:solidFill>
              </a:rPr>
              <a:t>Layer 4</a:t>
            </a:r>
            <a:r>
              <a:rPr lang="en"/>
              <a:t> </a:t>
            </a:r>
            <a:r>
              <a:rPr lang="en"/>
              <a:t>of the OSI model. </a:t>
            </a:r>
            <a:endParaRPr/>
          </a:p>
        </p:txBody>
      </p:sp>
      <p:sp>
        <p:nvSpPr>
          <p:cNvPr id="3419" name="Google Shape;3419;p17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420" name="Google Shape;3420;p179"/>
          <p:cNvSpPr/>
          <p:nvPr/>
        </p:nvSpPr>
        <p:spPr>
          <a:xfrm>
            <a:off x="3762475" y="2505250"/>
            <a:ext cx="5107200" cy="533700"/>
          </a:xfrm>
          <a:prstGeom prst="roundRect">
            <a:avLst>
              <a:gd fmla="val 7138"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200">
              <a:latin typeface="Roboto"/>
              <a:ea typeface="Roboto"/>
              <a:cs typeface="Roboto"/>
              <a:sym typeface="Roboto"/>
            </a:endParaRPr>
          </a:p>
        </p:txBody>
      </p:sp>
      <p:grpSp>
        <p:nvGrpSpPr>
          <p:cNvPr id="3421" name="Google Shape;3421;p179"/>
          <p:cNvGrpSpPr/>
          <p:nvPr/>
        </p:nvGrpSpPr>
        <p:grpSpPr>
          <a:xfrm>
            <a:off x="3895689" y="831234"/>
            <a:ext cx="1678458" cy="384410"/>
            <a:chOff x="4924425" y="457950"/>
            <a:chExt cx="2038200" cy="466800"/>
          </a:xfrm>
        </p:grpSpPr>
        <p:sp>
          <p:nvSpPr>
            <p:cNvPr id="3422" name="Google Shape;3422;p179"/>
            <p:cNvSpPr/>
            <p:nvPr/>
          </p:nvSpPr>
          <p:spPr>
            <a:xfrm>
              <a:off x="5229225" y="491125"/>
              <a:ext cx="1733400" cy="4005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Application</a:t>
              </a:r>
              <a:endParaRPr b="1">
                <a:solidFill>
                  <a:srgbClr val="FFFFFF"/>
                </a:solidFill>
                <a:latin typeface="Roboto"/>
                <a:ea typeface="Roboto"/>
                <a:cs typeface="Roboto"/>
                <a:sym typeface="Roboto"/>
              </a:endParaRPr>
            </a:p>
          </p:txBody>
        </p:sp>
        <p:sp>
          <p:nvSpPr>
            <p:cNvPr id="3423" name="Google Shape;3423;p179"/>
            <p:cNvSpPr/>
            <p:nvPr/>
          </p:nvSpPr>
          <p:spPr>
            <a:xfrm>
              <a:off x="4924425" y="457950"/>
              <a:ext cx="466500" cy="466800"/>
            </a:xfrm>
            <a:prstGeom prst="ellipse">
              <a:avLst/>
            </a:prstGeom>
            <a:solidFill>
              <a:srgbClr val="674EA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7</a:t>
              </a:r>
              <a:endParaRPr sz="1600"/>
            </a:p>
          </p:txBody>
        </p:sp>
      </p:grpSp>
      <p:grpSp>
        <p:nvGrpSpPr>
          <p:cNvPr id="3424" name="Google Shape;3424;p179"/>
          <p:cNvGrpSpPr/>
          <p:nvPr/>
        </p:nvGrpSpPr>
        <p:grpSpPr>
          <a:xfrm>
            <a:off x="3895689" y="1414122"/>
            <a:ext cx="1678458" cy="384410"/>
            <a:chOff x="4924425" y="457950"/>
            <a:chExt cx="2038200" cy="466800"/>
          </a:xfrm>
        </p:grpSpPr>
        <p:sp>
          <p:nvSpPr>
            <p:cNvPr id="3425" name="Google Shape;3425;p179"/>
            <p:cNvSpPr/>
            <p:nvPr/>
          </p:nvSpPr>
          <p:spPr>
            <a:xfrm>
              <a:off x="5229225" y="491125"/>
              <a:ext cx="1733400" cy="4005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Presentation</a:t>
              </a:r>
              <a:endParaRPr b="1">
                <a:solidFill>
                  <a:srgbClr val="FFFFFF"/>
                </a:solidFill>
                <a:latin typeface="Roboto"/>
                <a:ea typeface="Roboto"/>
                <a:cs typeface="Roboto"/>
                <a:sym typeface="Roboto"/>
              </a:endParaRPr>
            </a:p>
          </p:txBody>
        </p:sp>
        <p:sp>
          <p:nvSpPr>
            <p:cNvPr id="3426" name="Google Shape;3426;p179"/>
            <p:cNvSpPr/>
            <p:nvPr/>
          </p:nvSpPr>
          <p:spPr>
            <a:xfrm>
              <a:off x="4924425" y="457950"/>
              <a:ext cx="466500" cy="466800"/>
            </a:xfrm>
            <a:prstGeom prst="ellipse">
              <a:avLst/>
            </a:prstGeom>
            <a:solidFill>
              <a:srgbClr val="1155CC"/>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6</a:t>
              </a:r>
              <a:endParaRPr b="1" sz="1600">
                <a:solidFill>
                  <a:srgbClr val="FFFFFF"/>
                </a:solidFill>
                <a:latin typeface="Roboto"/>
                <a:ea typeface="Roboto"/>
                <a:cs typeface="Roboto"/>
                <a:sym typeface="Roboto"/>
              </a:endParaRPr>
            </a:p>
          </p:txBody>
        </p:sp>
      </p:grpSp>
      <p:grpSp>
        <p:nvGrpSpPr>
          <p:cNvPr id="3427" name="Google Shape;3427;p179"/>
          <p:cNvGrpSpPr/>
          <p:nvPr/>
        </p:nvGrpSpPr>
        <p:grpSpPr>
          <a:xfrm>
            <a:off x="3895689" y="1997009"/>
            <a:ext cx="1678458" cy="384410"/>
            <a:chOff x="4924425" y="457950"/>
            <a:chExt cx="2038200" cy="466800"/>
          </a:xfrm>
        </p:grpSpPr>
        <p:sp>
          <p:nvSpPr>
            <p:cNvPr id="3428" name="Google Shape;3428;p179"/>
            <p:cNvSpPr/>
            <p:nvPr/>
          </p:nvSpPr>
          <p:spPr>
            <a:xfrm>
              <a:off x="5229225" y="491125"/>
              <a:ext cx="1733400" cy="400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Session</a:t>
              </a:r>
              <a:endParaRPr b="1">
                <a:solidFill>
                  <a:srgbClr val="FFFFFF"/>
                </a:solidFill>
                <a:latin typeface="Roboto"/>
                <a:ea typeface="Roboto"/>
                <a:cs typeface="Roboto"/>
                <a:sym typeface="Roboto"/>
              </a:endParaRPr>
            </a:p>
          </p:txBody>
        </p:sp>
        <p:sp>
          <p:nvSpPr>
            <p:cNvPr id="3429" name="Google Shape;3429;p179"/>
            <p:cNvSpPr/>
            <p:nvPr/>
          </p:nvSpPr>
          <p:spPr>
            <a:xfrm>
              <a:off x="4924425" y="457950"/>
              <a:ext cx="466500" cy="466800"/>
            </a:xfrm>
            <a:prstGeom prst="ellipse">
              <a:avLst/>
            </a:prstGeom>
            <a:solidFill>
              <a:srgbClr val="6D9EEB"/>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5</a:t>
              </a:r>
              <a:endParaRPr b="1" sz="1600">
                <a:solidFill>
                  <a:srgbClr val="FFFFFF"/>
                </a:solidFill>
                <a:latin typeface="Roboto"/>
                <a:ea typeface="Roboto"/>
                <a:cs typeface="Roboto"/>
                <a:sym typeface="Roboto"/>
              </a:endParaRPr>
            </a:p>
          </p:txBody>
        </p:sp>
      </p:grpSp>
      <p:grpSp>
        <p:nvGrpSpPr>
          <p:cNvPr id="3430" name="Google Shape;3430;p179"/>
          <p:cNvGrpSpPr/>
          <p:nvPr/>
        </p:nvGrpSpPr>
        <p:grpSpPr>
          <a:xfrm>
            <a:off x="3895689" y="2579896"/>
            <a:ext cx="1678458" cy="384410"/>
            <a:chOff x="4924425" y="457950"/>
            <a:chExt cx="2038200" cy="466800"/>
          </a:xfrm>
        </p:grpSpPr>
        <p:sp>
          <p:nvSpPr>
            <p:cNvPr id="3431" name="Google Shape;3431;p179"/>
            <p:cNvSpPr/>
            <p:nvPr/>
          </p:nvSpPr>
          <p:spPr>
            <a:xfrm>
              <a:off x="5229225" y="491125"/>
              <a:ext cx="1733400" cy="4005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Transport</a:t>
              </a:r>
              <a:endParaRPr b="1">
                <a:solidFill>
                  <a:srgbClr val="FFFFFF"/>
                </a:solidFill>
                <a:latin typeface="Roboto"/>
                <a:ea typeface="Roboto"/>
                <a:cs typeface="Roboto"/>
                <a:sym typeface="Roboto"/>
              </a:endParaRPr>
            </a:p>
          </p:txBody>
        </p:sp>
        <p:sp>
          <p:nvSpPr>
            <p:cNvPr id="3432" name="Google Shape;3432;p179"/>
            <p:cNvSpPr/>
            <p:nvPr/>
          </p:nvSpPr>
          <p:spPr>
            <a:xfrm>
              <a:off x="4924425" y="457950"/>
              <a:ext cx="466500" cy="466800"/>
            </a:xfrm>
            <a:prstGeom prst="ellipse">
              <a:avLst/>
            </a:prstGeom>
            <a:solidFill>
              <a:srgbClr val="6AA84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4</a:t>
              </a:r>
              <a:endParaRPr b="1" sz="1600">
                <a:solidFill>
                  <a:srgbClr val="FFFFFF"/>
                </a:solidFill>
                <a:latin typeface="Roboto"/>
                <a:ea typeface="Roboto"/>
                <a:cs typeface="Roboto"/>
                <a:sym typeface="Roboto"/>
              </a:endParaRPr>
            </a:p>
          </p:txBody>
        </p:sp>
      </p:grpSp>
      <p:grpSp>
        <p:nvGrpSpPr>
          <p:cNvPr id="3433" name="Google Shape;3433;p179"/>
          <p:cNvGrpSpPr/>
          <p:nvPr/>
        </p:nvGrpSpPr>
        <p:grpSpPr>
          <a:xfrm>
            <a:off x="3895689" y="3162784"/>
            <a:ext cx="1678458" cy="384410"/>
            <a:chOff x="4924425" y="457950"/>
            <a:chExt cx="2038200" cy="466800"/>
          </a:xfrm>
        </p:grpSpPr>
        <p:sp>
          <p:nvSpPr>
            <p:cNvPr id="3434" name="Google Shape;3434;p179"/>
            <p:cNvSpPr/>
            <p:nvPr/>
          </p:nvSpPr>
          <p:spPr>
            <a:xfrm>
              <a:off x="5229225" y="491125"/>
              <a:ext cx="1733400" cy="400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Network</a:t>
              </a:r>
              <a:endParaRPr b="1">
                <a:solidFill>
                  <a:srgbClr val="FFFFFF"/>
                </a:solidFill>
                <a:latin typeface="Roboto"/>
                <a:ea typeface="Roboto"/>
                <a:cs typeface="Roboto"/>
                <a:sym typeface="Roboto"/>
              </a:endParaRPr>
            </a:p>
          </p:txBody>
        </p:sp>
        <p:sp>
          <p:nvSpPr>
            <p:cNvPr id="3435" name="Google Shape;3435;p179"/>
            <p:cNvSpPr/>
            <p:nvPr/>
          </p:nvSpPr>
          <p:spPr>
            <a:xfrm>
              <a:off x="4924425" y="457950"/>
              <a:ext cx="466500" cy="466800"/>
            </a:xfrm>
            <a:prstGeom prst="ellipse">
              <a:avLst/>
            </a:prstGeom>
            <a:solidFill>
              <a:srgbClr val="F1C23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3</a:t>
              </a:r>
              <a:endParaRPr b="1" sz="1600">
                <a:solidFill>
                  <a:srgbClr val="FFFFFF"/>
                </a:solidFill>
                <a:latin typeface="Roboto"/>
                <a:ea typeface="Roboto"/>
                <a:cs typeface="Roboto"/>
                <a:sym typeface="Roboto"/>
              </a:endParaRPr>
            </a:p>
          </p:txBody>
        </p:sp>
      </p:grpSp>
      <p:grpSp>
        <p:nvGrpSpPr>
          <p:cNvPr id="3436" name="Google Shape;3436;p179"/>
          <p:cNvGrpSpPr/>
          <p:nvPr/>
        </p:nvGrpSpPr>
        <p:grpSpPr>
          <a:xfrm>
            <a:off x="3895689" y="3745671"/>
            <a:ext cx="1678458" cy="384410"/>
            <a:chOff x="4924425" y="457950"/>
            <a:chExt cx="2038200" cy="466800"/>
          </a:xfrm>
        </p:grpSpPr>
        <p:sp>
          <p:nvSpPr>
            <p:cNvPr id="3437" name="Google Shape;3437;p179"/>
            <p:cNvSpPr/>
            <p:nvPr/>
          </p:nvSpPr>
          <p:spPr>
            <a:xfrm>
              <a:off x="5229225" y="491125"/>
              <a:ext cx="1733400" cy="400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Link</a:t>
              </a:r>
              <a:endParaRPr b="1">
                <a:solidFill>
                  <a:srgbClr val="FFFFFF"/>
                </a:solidFill>
                <a:latin typeface="Roboto"/>
                <a:ea typeface="Roboto"/>
                <a:cs typeface="Roboto"/>
                <a:sym typeface="Roboto"/>
              </a:endParaRPr>
            </a:p>
          </p:txBody>
        </p:sp>
        <p:sp>
          <p:nvSpPr>
            <p:cNvPr id="3438" name="Google Shape;3438;p179"/>
            <p:cNvSpPr/>
            <p:nvPr/>
          </p:nvSpPr>
          <p:spPr>
            <a:xfrm>
              <a:off x="4924425" y="457950"/>
              <a:ext cx="466500" cy="466800"/>
            </a:xfrm>
            <a:prstGeom prst="ellipse">
              <a:avLst/>
            </a:prstGeom>
            <a:solidFill>
              <a:srgbClr val="FF99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2</a:t>
              </a:r>
              <a:endParaRPr b="1" sz="1600">
                <a:solidFill>
                  <a:srgbClr val="FFFFFF"/>
                </a:solidFill>
                <a:latin typeface="Roboto"/>
                <a:ea typeface="Roboto"/>
                <a:cs typeface="Roboto"/>
                <a:sym typeface="Roboto"/>
              </a:endParaRPr>
            </a:p>
          </p:txBody>
        </p:sp>
      </p:grpSp>
      <p:grpSp>
        <p:nvGrpSpPr>
          <p:cNvPr id="3439" name="Google Shape;3439;p179"/>
          <p:cNvGrpSpPr/>
          <p:nvPr/>
        </p:nvGrpSpPr>
        <p:grpSpPr>
          <a:xfrm>
            <a:off x="3895689" y="4328558"/>
            <a:ext cx="1678458" cy="384410"/>
            <a:chOff x="4924425" y="457950"/>
            <a:chExt cx="2038200" cy="466800"/>
          </a:xfrm>
        </p:grpSpPr>
        <p:sp>
          <p:nvSpPr>
            <p:cNvPr id="3440" name="Google Shape;3440;p179"/>
            <p:cNvSpPr/>
            <p:nvPr/>
          </p:nvSpPr>
          <p:spPr>
            <a:xfrm>
              <a:off x="5229225" y="491125"/>
              <a:ext cx="1733400" cy="400500"/>
            </a:xfrm>
            <a:prstGeom prst="rect">
              <a:avLst/>
            </a:prstGeom>
            <a:solidFill>
              <a:srgbClr val="CC20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Physical</a:t>
              </a:r>
              <a:endParaRPr b="1">
                <a:solidFill>
                  <a:srgbClr val="FFFFFF"/>
                </a:solidFill>
                <a:latin typeface="Roboto"/>
                <a:ea typeface="Roboto"/>
                <a:cs typeface="Roboto"/>
                <a:sym typeface="Roboto"/>
              </a:endParaRPr>
            </a:p>
          </p:txBody>
        </p:sp>
        <p:sp>
          <p:nvSpPr>
            <p:cNvPr id="3441" name="Google Shape;3441;p179"/>
            <p:cNvSpPr/>
            <p:nvPr/>
          </p:nvSpPr>
          <p:spPr>
            <a:xfrm>
              <a:off x="4924425" y="457950"/>
              <a:ext cx="466500" cy="466800"/>
            </a:xfrm>
            <a:prstGeom prst="ellipse">
              <a:avLst/>
            </a:prstGeom>
            <a:solidFill>
              <a:srgbClr val="CC202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1</a:t>
              </a:r>
              <a:endParaRPr b="1" sz="1600">
                <a:solidFill>
                  <a:srgbClr val="FFFFFF"/>
                </a:solidFill>
                <a:latin typeface="Roboto"/>
                <a:ea typeface="Roboto"/>
                <a:cs typeface="Roboto"/>
                <a:sym typeface="Roboto"/>
              </a:endParaRPr>
            </a:p>
          </p:txBody>
        </p:sp>
      </p:grpSp>
      <p:sp>
        <p:nvSpPr>
          <p:cNvPr id="3442" name="Google Shape;3442;p179"/>
          <p:cNvSpPr/>
          <p:nvPr/>
        </p:nvSpPr>
        <p:spPr>
          <a:xfrm>
            <a:off x="5753650" y="2505250"/>
            <a:ext cx="3116100" cy="1927200"/>
          </a:xfrm>
          <a:prstGeom prst="roundRect">
            <a:avLst>
              <a:gd fmla="val 7138"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200">
              <a:latin typeface="Roboto"/>
              <a:ea typeface="Roboto"/>
              <a:cs typeface="Roboto"/>
              <a:sym typeface="Roboto"/>
            </a:endParaRPr>
          </a:p>
        </p:txBody>
      </p:sp>
      <p:sp>
        <p:nvSpPr>
          <p:cNvPr id="3443" name="Google Shape;3443;p179"/>
          <p:cNvSpPr txBox="1"/>
          <p:nvPr>
            <p:ph idx="3" type="body"/>
          </p:nvPr>
        </p:nvSpPr>
        <p:spPr>
          <a:xfrm>
            <a:off x="5917900" y="2690850"/>
            <a:ext cx="2807100" cy="15402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200"/>
              <a:t>Rather than look at individual packets, stateful firewalls examine the connection as whole,  looking at streams of packets. </a:t>
            </a:r>
            <a:endParaRPr sz="1200"/>
          </a:p>
          <a:p>
            <a:pPr indent="0" lvl="0" marL="0" rtl="0" algn="l">
              <a:lnSpc>
                <a:spcPct val="100000"/>
              </a:lnSpc>
              <a:spcBef>
                <a:spcPts val="1000"/>
              </a:spcBef>
              <a:spcAft>
                <a:spcPts val="0"/>
              </a:spcAft>
              <a:buNone/>
            </a:pPr>
            <a:r>
              <a:rPr lang="en" sz="1200"/>
              <a:t>They i</a:t>
            </a:r>
            <a:r>
              <a:rPr lang="en" sz="1200"/>
              <a:t>nspect the packets’ conversation and routing tables and use a combination of TCP handshake verification and packet inspection technology.</a:t>
            </a:r>
            <a:endParaRPr sz="1200"/>
          </a:p>
        </p:txBody>
      </p:sp>
      <p:sp>
        <p:nvSpPr>
          <p:cNvPr id="3444" name="Google Shape;3444;p179"/>
          <p:cNvSpPr txBox="1"/>
          <p:nvPr/>
        </p:nvSpPr>
        <p:spPr>
          <a:xfrm>
            <a:off x="304950" y="1910550"/>
            <a:ext cx="3000000" cy="27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Stateful firewalls can determine if a packet is: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sz="700">
              <a:solidFill>
                <a:schemeClr val="dk1"/>
              </a:solidFill>
              <a:latin typeface="Roboto"/>
              <a:ea typeface="Roboto"/>
              <a:cs typeface="Roboto"/>
              <a:sym typeface="Roboto"/>
            </a:endParaRPr>
          </a:p>
          <a:p>
            <a:pPr indent="-196850" lvl="0" marL="457200" rtl="0" algn="l">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Trying to establish a new connection, known as a NEW state. </a:t>
            </a:r>
            <a:endParaRPr sz="1300">
              <a:solidFill>
                <a:schemeClr val="dk1"/>
              </a:solidFill>
              <a:latin typeface="Roboto"/>
              <a:ea typeface="Roboto"/>
              <a:cs typeface="Roboto"/>
              <a:sym typeface="Roboto"/>
            </a:endParaRPr>
          </a:p>
          <a:p>
            <a:pPr indent="-196850" lvl="0" marL="457200" rtl="0" algn="l">
              <a:spcBef>
                <a:spcPts val="1000"/>
              </a:spcBef>
              <a:spcAft>
                <a:spcPts val="0"/>
              </a:spcAft>
              <a:buClr>
                <a:schemeClr val="dk1"/>
              </a:buClr>
              <a:buSzPts val="1300"/>
              <a:buFont typeface="Roboto"/>
              <a:buChar char="●"/>
            </a:pPr>
            <a:r>
              <a:rPr lang="en" sz="1300">
                <a:solidFill>
                  <a:schemeClr val="dk1"/>
                </a:solidFill>
                <a:latin typeface="Roboto"/>
                <a:ea typeface="Roboto"/>
                <a:cs typeface="Roboto"/>
                <a:sym typeface="Roboto"/>
              </a:rPr>
              <a:t>Part of an existing connection, known as an ESTABLISHED state. </a:t>
            </a:r>
            <a:endParaRPr sz="1300">
              <a:solidFill>
                <a:schemeClr val="dk1"/>
              </a:solidFill>
              <a:latin typeface="Roboto"/>
              <a:ea typeface="Roboto"/>
              <a:cs typeface="Roboto"/>
              <a:sym typeface="Roboto"/>
            </a:endParaRPr>
          </a:p>
          <a:p>
            <a:pPr indent="-311150" lvl="0" marL="457200" rtl="0" algn="l">
              <a:spcBef>
                <a:spcPts val="1000"/>
              </a:spcBef>
              <a:spcAft>
                <a:spcPts val="0"/>
              </a:spcAft>
              <a:buClr>
                <a:schemeClr val="dk1"/>
              </a:buClr>
              <a:buSzPts val="1300"/>
              <a:buFont typeface="Roboto"/>
              <a:buChar char="●"/>
            </a:pPr>
            <a:r>
              <a:rPr lang="en" sz="1300">
                <a:solidFill>
                  <a:schemeClr val="dk1"/>
                </a:solidFill>
                <a:latin typeface="Roboto"/>
                <a:ea typeface="Roboto"/>
                <a:cs typeface="Roboto"/>
                <a:sym typeface="Roboto"/>
              </a:rPr>
              <a:t>Is neither a new or existing connection, known as a rogue packet. </a:t>
            </a:r>
            <a:r>
              <a:rPr lang="en" sz="1300">
                <a:solidFill>
                  <a:schemeClr val="dk1"/>
                </a:solidFill>
                <a:latin typeface="Roboto"/>
                <a:ea typeface="Roboto"/>
                <a:cs typeface="Roboto"/>
                <a:sym typeface="Roboto"/>
              </a:rPr>
              <a:t> </a:t>
            </a:r>
            <a:endParaRPr sz="1300">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E8">
            <a:alpha val="64800"/>
          </a:srgbClr>
        </a:solidFill>
      </p:bgPr>
    </p:bg>
    <p:spTree>
      <p:nvGrpSpPr>
        <p:cNvPr id="3448" name="Shape 3448"/>
        <p:cNvGrpSpPr/>
        <p:nvPr/>
      </p:nvGrpSpPr>
      <p:grpSpPr>
        <a:xfrm>
          <a:off x="0" y="0"/>
          <a:ext cx="0" cy="0"/>
          <a:chOff x="0" y="0"/>
          <a:chExt cx="0" cy="0"/>
        </a:xfrm>
      </p:grpSpPr>
      <p:sp>
        <p:nvSpPr>
          <p:cNvPr id="3449" name="Google Shape;3449;p1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Packet-Filtering Firewalls (Stateful)</a:t>
            </a:r>
            <a:endParaRPr>
              <a:solidFill>
                <a:schemeClr val="dk1"/>
              </a:solidFill>
            </a:endParaRPr>
          </a:p>
          <a:p>
            <a:pPr indent="0" lvl="0" marL="0" rtl="0" algn="l">
              <a:spcBef>
                <a:spcPts val="0"/>
              </a:spcBef>
              <a:spcAft>
                <a:spcPts val="0"/>
              </a:spcAft>
              <a:buNone/>
            </a:pPr>
            <a:r>
              <a:t/>
            </a:r>
            <a:endParaRPr/>
          </a:p>
        </p:txBody>
      </p:sp>
      <p:sp>
        <p:nvSpPr>
          <p:cNvPr id="3450" name="Google Shape;3450;p1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500"/>
              <a:t>Since stateful f</a:t>
            </a:r>
            <a:r>
              <a:rPr lang="en" sz="1500"/>
              <a:t>irewalls understand the context of the entire data stream, they can determine which application layer protocols are in use.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However, they cannot actually understand application layer protocols, and therefore can't determine what the underlying traffic is doing. While they can identify that a connection is using HTTP, it cannot identify if the connection is being used to request an HTML file or a PNG image.</a:t>
            </a:r>
            <a:endParaRPr sz="15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451" name="Google Shape;3451;p18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3452" name="Google Shape;3452;p180"/>
          <p:cNvPicPr preferRelativeResize="0"/>
          <p:nvPr/>
        </p:nvPicPr>
        <p:blipFill>
          <a:blip r:embed="rId3">
            <a:alphaModFix/>
          </a:blip>
          <a:stretch>
            <a:fillRect/>
          </a:stretch>
        </p:blipFill>
        <p:spPr>
          <a:xfrm>
            <a:off x="4152750" y="2221000"/>
            <a:ext cx="827450" cy="2384926"/>
          </a:xfrm>
          <a:prstGeom prst="rect">
            <a:avLst/>
          </a:prstGeom>
          <a:noFill/>
          <a:ln>
            <a:noFill/>
          </a:ln>
        </p:spPr>
      </p:pic>
      <p:sp>
        <p:nvSpPr>
          <p:cNvPr id="3453" name="Google Shape;3453;p180"/>
          <p:cNvSpPr txBox="1"/>
          <p:nvPr/>
        </p:nvSpPr>
        <p:spPr>
          <a:xfrm>
            <a:off x="175" y="2732975"/>
            <a:ext cx="3343200" cy="1796400"/>
          </a:xfrm>
          <a:prstGeom prst="rect">
            <a:avLst/>
          </a:prstGeom>
          <a:noFill/>
          <a:ln>
            <a:noFill/>
          </a:ln>
        </p:spPr>
        <p:txBody>
          <a:bodyPr anchorCtr="0" anchor="t" bIns="914400" lIns="457200" spcFirstLastPara="1" rIns="457200" wrap="square" tIns="0">
            <a:noAutofit/>
          </a:bodyPr>
          <a:lstStyle/>
          <a:p>
            <a:pPr indent="0" lvl="0" marL="0" rtl="0" algn="l">
              <a:spcBef>
                <a:spcPts val="0"/>
              </a:spcBef>
              <a:spcAft>
                <a:spcPts val="0"/>
              </a:spcAft>
              <a:buNone/>
            </a:pPr>
            <a:r>
              <a:rPr b="1" lang="en" sz="2600">
                <a:latin typeface="Roboto"/>
                <a:ea typeface="Roboto"/>
                <a:cs typeface="Roboto"/>
                <a:sym typeface="Roboto"/>
              </a:rPr>
              <a:t>Advantages</a:t>
            </a:r>
            <a:endParaRPr b="1" sz="2600">
              <a:latin typeface="Roboto"/>
              <a:ea typeface="Roboto"/>
              <a:cs typeface="Roboto"/>
              <a:sym typeface="Roboto"/>
            </a:endParaRPr>
          </a:p>
          <a:p>
            <a:pPr indent="0" lvl="0" marL="0" rtl="0" algn="l">
              <a:lnSpc>
                <a:spcPct val="115000"/>
              </a:lnSpc>
              <a:spcBef>
                <a:spcPts val="800"/>
              </a:spcBef>
              <a:spcAft>
                <a:spcPts val="800"/>
              </a:spcAft>
              <a:buNone/>
            </a:pPr>
            <a:r>
              <a:rPr lang="en">
                <a:latin typeface="Roboto"/>
                <a:ea typeface="Roboto"/>
                <a:cs typeface="Roboto"/>
                <a:sym typeface="Roboto"/>
              </a:rPr>
              <a:t>Offer transparent </a:t>
            </a:r>
            <a:br>
              <a:rPr lang="en">
                <a:latin typeface="Roboto"/>
                <a:ea typeface="Roboto"/>
                <a:cs typeface="Roboto"/>
                <a:sym typeface="Roboto"/>
              </a:rPr>
            </a:br>
            <a:r>
              <a:rPr lang="en">
                <a:latin typeface="Roboto"/>
                <a:ea typeface="Roboto"/>
                <a:cs typeface="Roboto"/>
                <a:sym typeface="Roboto"/>
              </a:rPr>
              <a:t>mode, which allows direct connections between </a:t>
            </a:r>
            <a:br>
              <a:rPr lang="en">
                <a:latin typeface="Roboto"/>
                <a:ea typeface="Roboto"/>
                <a:cs typeface="Roboto"/>
                <a:sym typeface="Roboto"/>
              </a:rPr>
            </a:br>
            <a:r>
              <a:rPr lang="en">
                <a:latin typeface="Roboto"/>
                <a:ea typeface="Roboto"/>
                <a:cs typeface="Roboto"/>
                <a:sym typeface="Roboto"/>
              </a:rPr>
              <a:t>clients and servers. </a:t>
            </a:r>
            <a:endParaRPr>
              <a:latin typeface="Roboto"/>
              <a:ea typeface="Roboto"/>
              <a:cs typeface="Roboto"/>
              <a:sym typeface="Roboto"/>
            </a:endParaRPr>
          </a:p>
        </p:txBody>
      </p:sp>
      <p:sp>
        <p:nvSpPr>
          <p:cNvPr id="3454" name="Google Shape;3454;p180"/>
          <p:cNvSpPr txBox="1"/>
          <p:nvPr/>
        </p:nvSpPr>
        <p:spPr>
          <a:xfrm>
            <a:off x="5969175" y="2732975"/>
            <a:ext cx="2727000" cy="1796400"/>
          </a:xfrm>
          <a:prstGeom prst="rect">
            <a:avLst/>
          </a:prstGeom>
          <a:noFill/>
          <a:ln>
            <a:noFill/>
          </a:ln>
        </p:spPr>
        <p:txBody>
          <a:bodyPr anchorCtr="0" anchor="t" bIns="914400" lIns="457200" spcFirstLastPara="1" rIns="0" wrap="square" tIns="0">
            <a:noAutofit/>
          </a:bodyPr>
          <a:lstStyle/>
          <a:p>
            <a:pPr indent="0" lvl="0" marL="0" rtl="0" algn="l">
              <a:spcBef>
                <a:spcPts val="0"/>
              </a:spcBef>
              <a:spcAft>
                <a:spcPts val="0"/>
              </a:spcAft>
              <a:buNone/>
            </a:pPr>
            <a:r>
              <a:rPr b="1" lang="en" sz="2600">
                <a:solidFill>
                  <a:schemeClr val="dk1"/>
                </a:solidFill>
                <a:latin typeface="Roboto"/>
                <a:ea typeface="Roboto"/>
                <a:cs typeface="Roboto"/>
                <a:sym typeface="Roboto"/>
              </a:rPr>
              <a:t>Disadvantages</a:t>
            </a:r>
            <a:endParaRPr b="1" sz="2600">
              <a:solidFill>
                <a:schemeClr val="dk1"/>
              </a:solidFill>
              <a:latin typeface="Roboto"/>
              <a:ea typeface="Roboto"/>
              <a:cs typeface="Roboto"/>
              <a:sym typeface="Roboto"/>
            </a:endParaRPr>
          </a:p>
          <a:p>
            <a:pPr indent="0" lvl="0" marL="0" rtl="0" algn="l">
              <a:lnSpc>
                <a:spcPct val="115000"/>
              </a:lnSpc>
              <a:spcBef>
                <a:spcPts val="800"/>
              </a:spcBef>
              <a:spcAft>
                <a:spcPts val="0"/>
              </a:spcAft>
              <a:buNone/>
            </a:pPr>
            <a:r>
              <a:rPr lang="en">
                <a:solidFill>
                  <a:schemeClr val="dk1"/>
                </a:solidFill>
                <a:latin typeface="Roboto"/>
                <a:ea typeface="Roboto"/>
                <a:cs typeface="Roboto"/>
                <a:sym typeface="Roboto"/>
              </a:rPr>
              <a:t>Are resource-intensive systems.</a:t>
            </a:r>
            <a:endParaRPr>
              <a:solidFill>
                <a:schemeClr val="dk1"/>
              </a:solidFill>
              <a:latin typeface="Roboto"/>
              <a:ea typeface="Roboto"/>
              <a:cs typeface="Roboto"/>
              <a:sym typeface="Roboto"/>
            </a:endParaRPr>
          </a:p>
          <a:p>
            <a:pPr indent="0" lvl="0" marL="0" rtl="0" algn="l">
              <a:spcBef>
                <a:spcPts val="800"/>
              </a:spcBef>
              <a:spcAft>
                <a:spcPts val="800"/>
              </a:spcAft>
              <a:buNone/>
            </a:pPr>
            <a:r>
              <a:t/>
            </a:r>
            <a:endParaRPr b="1" sz="2600">
              <a:latin typeface="Roboto"/>
              <a:ea typeface="Roboto"/>
              <a:cs typeface="Roboto"/>
              <a:sym typeface="Roboto"/>
            </a:endParaRPr>
          </a:p>
        </p:txBody>
      </p:sp>
      <p:pic>
        <p:nvPicPr>
          <p:cNvPr id="3455" name="Google Shape;3455;p180"/>
          <p:cNvPicPr preferRelativeResize="0"/>
          <p:nvPr/>
        </p:nvPicPr>
        <p:blipFill>
          <a:blip r:embed="rId4">
            <a:alphaModFix/>
          </a:blip>
          <a:stretch>
            <a:fillRect/>
          </a:stretch>
        </p:blipFill>
        <p:spPr>
          <a:xfrm>
            <a:off x="2644000" y="2220988"/>
            <a:ext cx="1737360" cy="1737360"/>
          </a:xfrm>
          <a:prstGeom prst="rect">
            <a:avLst/>
          </a:prstGeom>
          <a:noFill/>
          <a:ln>
            <a:noFill/>
          </a:ln>
          <a:effectLst>
            <a:outerShdw blurRad="57150" rotWithShape="0" algn="bl" dir="5400000" dist="19050">
              <a:srgbClr val="A9B7C0">
                <a:alpha val="56000"/>
              </a:srgbClr>
            </a:outerShdw>
          </a:effectLst>
        </p:spPr>
      </p:pic>
      <p:pic>
        <p:nvPicPr>
          <p:cNvPr id="3456" name="Google Shape;3456;p180"/>
          <p:cNvPicPr preferRelativeResize="0"/>
          <p:nvPr/>
        </p:nvPicPr>
        <p:blipFill rotWithShape="1">
          <a:blip r:embed="rId5">
            <a:alphaModFix/>
          </a:blip>
          <a:srcRect b="0" l="0" r="0" t="0"/>
          <a:stretch/>
        </p:blipFill>
        <p:spPr>
          <a:xfrm>
            <a:off x="4589150" y="2371404"/>
            <a:ext cx="1737360" cy="1737360"/>
          </a:xfrm>
          <a:prstGeom prst="rect">
            <a:avLst/>
          </a:prstGeom>
          <a:noFill/>
          <a:ln>
            <a:noFill/>
          </a:ln>
          <a:effectLst>
            <a:outerShdw blurRad="57150" rotWithShape="0" algn="bl" dir="5400000" dist="19050">
              <a:srgbClr val="A9B7C0">
                <a:alpha val="63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E8">
            <a:alpha val="64800"/>
          </a:srgbClr>
        </a:solidFill>
      </p:bgPr>
    </p:bg>
    <p:spTree>
      <p:nvGrpSpPr>
        <p:cNvPr id="3460" name="Shape 3460"/>
        <p:cNvGrpSpPr/>
        <p:nvPr/>
      </p:nvGrpSpPr>
      <p:grpSpPr>
        <a:xfrm>
          <a:off x="0" y="0"/>
          <a:ext cx="0" cy="0"/>
          <a:chOff x="0" y="0"/>
          <a:chExt cx="0" cy="0"/>
        </a:xfrm>
      </p:grpSpPr>
      <p:sp>
        <p:nvSpPr>
          <p:cNvPr id="3461" name="Google Shape;3461;p181"/>
          <p:cNvSpPr/>
          <p:nvPr/>
        </p:nvSpPr>
        <p:spPr>
          <a:xfrm>
            <a:off x="6157850" y="1839125"/>
            <a:ext cx="2711700" cy="1125300"/>
          </a:xfrm>
          <a:prstGeom prst="roundRect">
            <a:avLst>
              <a:gd fmla="val 7138"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200">
              <a:latin typeface="Roboto"/>
              <a:ea typeface="Roboto"/>
              <a:cs typeface="Roboto"/>
              <a:sym typeface="Roboto"/>
            </a:endParaRPr>
          </a:p>
        </p:txBody>
      </p:sp>
      <p:sp>
        <p:nvSpPr>
          <p:cNvPr id="3462" name="Google Shape;3462;p1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Circuit-level firewalls</a:t>
            </a:r>
            <a:endParaRPr/>
          </a:p>
        </p:txBody>
      </p:sp>
      <p:sp>
        <p:nvSpPr>
          <p:cNvPr id="3463" name="Google Shape;3463;p181"/>
          <p:cNvSpPr txBox="1"/>
          <p:nvPr>
            <p:ph idx="1" type="subTitle"/>
          </p:nvPr>
        </p:nvSpPr>
        <p:spPr>
          <a:xfrm>
            <a:off x="-89750" y="675975"/>
            <a:ext cx="46767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Circuit-level firewalls operate at </a:t>
            </a:r>
            <a:endParaRPr/>
          </a:p>
          <a:p>
            <a:pPr indent="0" lvl="0" marL="0" rtl="0" algn="l">
              <a:spcBef>
                <a:spcPts val="0"/>
              </a:spcBef>
              <a:spcAft>
                <a:spcPts val="0"/>
              </a:spcAft>
              <a:buNone/>
            </a:pPr>
            <a:r>
              <a:rPr b="1" lang="en">
                <a:solidFill>
                  <a:srgbClr val="3C78D8"/>
                </a:solidFill>
              </a:rPr>
              <a:t>Layer 5</a:t>
            </a:r>
            <a:r>
              <a:rPr lang="en"/>
              <a:t> of the OSI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500"/>
              <a:t>Circuit-level gateways work by verifying the three-way TCP handshake.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TCP handshake checks can verify the following about a source:</a:t>
            </a:r>
            <a:endParaRPr sz="1500"/>
          </a:p>
          <a:p>
            <a:pPr indent="0" lvl="0" marL="0" rtl="0" algn="l">
              <a:spcBef>
                <a:spcPts val="0"/>
              </a:spcBef>
              <a:spcAft>
                <a:spcPts val="0"/>
              </a:spcAft>
              <a:buClr>
                <a:schemeClr val="dk1"/>
              </a:buClr>
              <a:buSzPts val="1100"/>
              <a:buFont typeface="Arial"/>
              <a:buNone/>
            </a:pPr>
            <a:r>
              <a:rPr lang="en" sz="1500"/>
              <a:t> </a:t>
            </a:r>
            <a:endParaRPr sz="1500"/>
          </a:p>
          <a:p>
            <a:pPr indent="-323850" lvl="0" marL="457200" rtl="0" algn="l">
              <a:spcBef>
                <a:spcPts val="0"/>
              </a:spcBef>
              <a:spcAft>
                <a:spcPts val="0"/>
              </a:spcAft>
              <a:buSzPts val="1500"/>
              <a:buChar char="●"/>
            </a:pPr>
            <a:r>
              <a:rPr lang="en" sz="1500"/>
              <a:t>Unique session identifier</a:t>
            </a:r>
            <a:endParaRPr sz="1500"/>
          </a:p>
          <a:p>
            <a:pPr indent="-323850" lvl="0" marL="457200" rtl="0" algn="l">
              <a:spcBef>
                <a:spcPts val="0"/>
              </a:spcBef>
              <a:spcAft>
                <a:spcPts val="0"/>
              </a:spcAft>
              <a:buSzPts val="1500"/>
              <a:buChar char="●"/>
            </a:pPr>
            <a:r>
              <a:rPr lang="en" sz="1500"/>
              <a:t>State of the connection (Handshake established, closed)</a:t>
            </a:r>
            <a:endParaRPr sz="1500"/>
          </a:p>
          <a:p>
            <a:pPr indent="-323850" lvl="0" marL="457200" rtl="0" algn="l">
              <a:spcBef>
                <a:spcPts val="0"/>
              </a:spcBef>
              <a:spcAft>
                <a:spcPts val="0"/>
              </a:spcAft>
              <a:buSzPts val="1500"/>
              <a:buChar char="●"/>
            </a:pPr>
            <a:r>
              <a:rPr lang="en" sz="1500"/>
              <a:t> Sequencing information</a:t>
            </a:r>
            <a:endParaRPr sz="1500"/>
          </a:p>
          <a:p>
            <a:pPr indent="0" lvl="0" marL="0" rtl="0" algn="l">
              <a:spcBef>
                <a:spcPts val="0"/>
              </a:spcBef>
              <a:spcAft>
                <a:spcPts val="0"/>
              </a:spcAft>
              <a:buNone/>
            </a:pPr>
            <a:r>
              <a:t/>
            </a:r>
            <a:endParaRPr sz="1600"/>
          </a:p>
        </p:txBody>
      </p:sp>
      <p:sp>
        <p:nvSpPr>
          <p:cNvPr id="3464" name="Google Shape;3464;p18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465" name="Google Shape;3465;p181"/>
          <p:cNvSpPr/>
          <p:nvPr/>
        </p:nvSpPr>
        <p:spPr>
          <a:xfrm>
            <a:off x="4236875" y="1839125"/>
            <a:ext cx="4632600" cy="700200"/>
          </a:xfrm>
          <a:prstGeom prst="roundRect">
            <a:avLst>
              <a:gd fmla="val 7138"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200">
              <a:latin typeface="Roboto"/>
              <a:ea typeface="Roboto"/>
              <a:cs typeface="Roboto"/>
              <a:sym typeface="Roboto"/>
            </a:endParaRPr>
          </a:p>
        </p:txBody>
      </p:sp>
      <p:grpSp>
        <p:nvGrpSpPr>
          <p:cNvPr id="3466" name="Google Shape;3466;p181"/>
          <p:cNvGrpSpPr/>
          <p:nvPr/>
        </p:nvGrpSpPr>
        <p:grpSpPr>
          <a:xfrm>
            <a:off x="4338564" y="831234"/>
            <a:ext cx="1678458" cy="384410"/>
            <a:chOff x="4924425" y="457950"/>
            <a:chExt cx="2038200" cy="466800"/>
          </a:xfrm>
        </p:grpSpPr>
        <p:sp>
          <p:nvSpPr>
            <p:cNvPr id="3467" name="Google Shape;3467;p181"/>
            <p:cNvSpPr/>
            <p:nvPr/>
          </p:nvSpPr>
          <p:spPr>
            <a:xfrm>
              <a:off x="5229225" y="491125"/>
              <a:ext cx="1733400" cy="4005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Application</a:t>
              </a:r>
              <a:endParaRPr b="1">
                <a:solidFill>
                  <a:srgbClr val="FFFFFF"/>
                </a:solidFill>
                <a:latin typeface="Roboto"/>
                <a:ea typeface="Roboto"/>
                <a:cs typeface="Roboto"/>
                <a:sym typeface="Roboto"/>
              </a:endParaRPr>
            </a:p>
          </p:txBody>
        </p:sp>
        <p:sp>
          <p:nvSpPr>
            <p:cNvPr id="3468" name="Google Shape;3468;p181"/>
            <p:cNvSpPr/>
            <p:nvPr/>
          </p:nvSpPr>
          <p:spPr>
            <a:xfrm>
              <a:off x="4924425" y="457950"/>
              <a:ext cx="466500" cy="466800"/>
            </a:xfrm>
            <a:prstGeom prst="ellipse">
              <a:avLst/>
            </a:prstGeom>
            <a:solidFill>
              <a:srgbClr val="674EA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7</a:t>
              </a:r>
              <a:endParaRPr sz="1600"/>
            </a:p>
          </p:txBody>
        </p:sp>
      </p:grpSp>
      <p:grpSp>
        <p:nvGrpSpPr>
          <p:cNvPr id="3469" name="Google Shape;3469;p181"/>
          <p:cNvGrpSpPr/>
          <p:nvPr/>
        </p:nvGrpSpPr>
        <p:grpSpPr>
          <a:xfrm>
            <a:off x="4338564" y="1414122"/>
            <a:ext cx="1678458" cy="384410"/>
            <a:chOff x="4924425" y="457950"/>
            <a:chExt cx="2038200" cy="466800"/>
          </a:xfrm>
        </p:grpSpPr>
        <p:sp>
          <p:nvSpPr>
            <p:cNvPr id="3470" name="Google Shape;3470;p181"/>
            <p:cNvSpPr/>
            <p:nvPr/>
          </p:nvSpPr>
          <p:spPr>
            <a:xfrm>
              <a:off x="5229225" y="491125"/>
              <a:ext cx="1733400" cy="4005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Presentation</a:t>
              </a:r>
              <a:endParaRPr b="1">
                <a:solidFill>
                  <a:srgbClr val="FFFFFF"/>
                </a:solidFill>
                <a:latin typeface="Roboto"/>
                <a:ea typeface="Roboto"/>
                <a:cs typeface="Roboto"/>
                <a:sym typeface="Roboto"/>
              </a:endParaRPr>
            </a:p>
          </p:txBody>
        </p:sp>
        <p:sp>
          <p:nvSpPr>
            <p:cNvPr id="3471" name="Google Shape;3471;p181"/>
            <p:cNvSpPr/>
            <p:nvPr/>
          </p:nvSpPr>
          <p:spPr>
            <a:xfrm>
              <a:off x="4924425" y="457950"/>
              <a:ext cx="466500" cy="466800"/>
            </a:xfrm>
            <a:prstGeom prst="ellipse">
              <a:avLst/>
            </a:prstGeom>
            <a:solidFill>
              <a:srgbClr val="1155CC"/>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6</a:t>
              </a:r>
              <a:endParaRPr b="1" sz="1600">
                <a:solidFill>
                  <a:srgbClr val="FFFFFF"/>
                </a:solidFill>
                <a:latin typeface="Roboto"/>
                <a:ea typeface="Roboto"/>
                <a:cs typeface="Roboto"/>
                <a:sym typeface="Roboto"/>
              </a:endParaRPr>
            </a:p>
          </p:txBody>
        </p:sp>
      </p:grpSp>
      <p:grpSp>
        <p:nvGrpSpPr>
          <p:cNvPr id="3472" name="Google Shape;3472;p181"/>
          <p:cNvGrpSpPr/>
          <p:nvPr/>
        </p:nvGrpSpPr>
        <p:grpSpPr>
          <a:xfrm>
            <a:off x="4338564" y="1997009"/>
            <a:ext cx="1678458" cy="384410"/>
            <a:chOff x="4924425" y="457950"/>
            <a:chExt cx="2038200" cy="466800"/>
          </a:xfrm>
        </p:grpSpPr>
        <p:sp>
          <p:nvSpPr>
            <p:cNvPr id="3473" name="Google Shape;3473;p181"/>
            <p:cNvSpPr/>
            <p:nvPr/>
          </p:nvSpPr>
          <p:spPr>
            <a:xfrm>
              <a:off x="5229225" y="491125"/>
              <a:ext cx="1733400" cy="400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Session</a:t>
              </a:r>
              <a:endParaRPr b="1">
                <a:solidFill>
                  <a:srgbClr val="FFFFFF"/>
                </a:solidFill>
                <a:latin typeface="Roboto"/>
                <a:ea typeface="Roboto"/>
                <a:cs typeface="Roboto"/>
                <a:sym typeface="Roboto"/>
              </a:endParaRPr>
            </a:p>
          </p:txBody>
        </p:sp>
        <p:sp>
          <p:nvSpPr>
            <p:cNvPr id="3474" name="Google Shape;3474;p181"/>
            <p:cNvSpPr/>
            <p:nvPr/>
          </p:nvSpPr>
          <p:spPr>
            <a:xfrm>
              <a:off x="4924425" y="457950"/>
              <a:ext cx="466500" cy="466800"/>
            </a:xfrm>
            <a:prstGeom prst="ellipse">
              <a:avLst/>
            </a:prstGeom>
            <a:solidFill>
              <a:srgbClr val="6D9EEB"/>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5</a:t>
              </a:r>
              <a:endParaRPr b="1" sz="1600">
                <a:solidFill>
                  <a:srgbClr val="FFFFFF"/>
                </a:solidFill>
                <a:latin typeface="Roboto"/>
                <a:ea typeface="Roboto"/>
                <a:cs typeface="Roboto"/>
                <a:sym typeface="Roboto"/>
              </a:endParaRPr>
            </a:p>
          </p:txBody>
        </p:sp>
      </p:grpSp>
      <p:grpSp>
        <p:nvGrpSpPr>
          <p:cNvPr id="3475" name="Google Shape;3475;p181"/>
          <p:cNvGrpSpPr/>
          <p:nvPr/>
        </p:nvGrpSpPr>
        <p:grpSpPr>
          <a:xfrm>
            <a:off x="4338564" y="2579896"/>
            <a:ext cx="1678458" cy="384410"/>
            <a:chOff x="4924425" y="457950"/>
            <a:chExt cx="2038200" cy="466800"/>
          </a:xfrm>
        </p:grpSpPr>
        <p:sp>
          <p:nvSpPr>
            <p:cNvPr id="3476" name="Google Shape;3476;p181"/>
            <p:cNvSpPr/>
            <p:nvPr/>
          </p:nvSpPr>
          <p:spPr>
            <a:xfrm>
              <a:off x="5229225" y="491125"/>
              <a:ext cx="1733400" cy="4005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Transport</a:t>
              </a:r>
              <a:endParaRPr b="1">
                <a:solidFill>
                  <a:srgbClr val="FFFFFF"/>
                </a:solidFill>
                <a:latin typeface="Roboto"/>
                <a:ea typeface="Roboto"/>
                <a:cs typeface="Roboto"/>
                <a:sym typeface="Roboto"/>
              </a:endParaRPr>
            </a:p>
          </p:txBody>
        </p:sp>
        <p:sp>
          <p:nvSpPr>
            <p:cNvPr id="3477" name="Google Shape;3477;p181"/>
            <p:cNvSpPr/>
            <p:nvPr/>
          </p:nvSpPr>
          <p:spPr>
            <a:xfrm>
              <a:off x="4924425" y="457950"/>
              <a:ext cx="466500" cy="466800"/>
            </a:xfrm>
            <a:prstGeom prst="ellipse">
              <a:avLst/>
            </a:prstGeom>
            <a:solidFill>
              <a:srgbClr val="6AA84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4</a:t>
              </a:r>
              <a:endParaRPr b="1" sz="1600">
                <a:solidFill>
                  <a:srgbClr val="FFFFFF"/>
                </a:solidFill>
                <a:latin typeface="Roboto"/>
                <a:ea typeface="Roboto"/>
                <a:cs typeface="Roboto"/>
                <a:sym typeface="Roboto"/>
              </a:endParaRPr>
            </a:p>
          </p:txBody>
        </p:sp>
      </p:grpSp>
      <p:grpSp>
        <p:nvGrpSpPr>
          <p:cNvPr id="3478" name="Google Shape;3478;p181"/>
          <p:cNvGrpSpPr/>
          <p:nvPr/>
        </p:nvGrpSpPr>
        <p:grpSpPr>
          <a:xfrm>
            <a:off x="4338564" y="3162784"/>
            <a:ext cx="1678458" cy="384410"/>
            <a:chOff x="4924425" y="457950"/>
            <a:chExt cx="2038200" cy="466800"/>
          </a:xfrm>
        </p:grpSpPr>
        <p:sp>
          <p:nvSpPr>
            <p:cNvPr id="3479" name="Google Shape;3479;p181"/>
            <p:cNvSpPr/>
            <p:nvPr/>
          </p:nvSpPr>
          <p:spPr>
            <a:xfrm>
              <a:off x="5229225" y="491125"/>
              <a:ext cx="1733400" cy="400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Network</a:t>
              </a:r>
              <a:endParaRPr b="1">
                <a:solidFill>
                  <a:srgbClr val="FFFFFF"/>
                </a:solidFill>
                <a:latin typeface="Roboto"/>
                <a:ea typeface="Roboto"/>
                <a:cs typeface="Roboto"/>
                <a:sym typeface="Roboto"/>
              </a:endParaRPr>
            </a:p>
          </p:txBody>
        </p:sp>
        <p:sp>
          <p:nvSpPr>
            <p:cNvPr id="3480" name="Google Shape;3480;p181"/>
            <p:cNvSpPr/>
            <p:nvPr/>
          </p:nvSpPr>
          <p:spPr>
            <a:xfrm>
              <a:off x="4924425" y="457950"/>
              <a:ext cx="466500" cy="466800"/>
            </a:xfrm>
            <a:prstGeom prst="ellipse">
              <a:avLst/>
            </a:prstGeom>
            <a:solidFill>
              <a:srgbClr val="F1C23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3</a:t>
              </a:r>
              <a:endParaRPr b="1" sz="1600">
                <a:solidFill>
                  <a:srgbClr val="FFFFFF"/>
                </a:solidFill>
                <a:latin typeface="Roboto"/>
                <a:ea typeface="Roboto"/>
                <a:cs typeface="Roboto"/>
                <a:sym typeface="Roboto"/>
              </a:endParaRPr>
            </a:p>
          </p:txBody>
        </p:sp>
      </p:grpSp>
      <p:grpSp>
        <p:nvGrpSpPr>
          <p:cNvPr id="3481" name="Google Shape;3481;p181"/>
          <p:cNvGrpSpPr/>
          <p:nvPr/>
        </p:nvGrpSpPr>
        <p:grpSpPr>
          <a:xfrm>
            <a:off x="4338564" y="3745671"/>
            <a:ext cx="1678458" cy="384410"/>
            <a:chOff x="4924425" y="457950"/>
            <a:chExt cx="2038200" cy="466800"/>
          </a:xfrm>
        </p:grpSpPr>
        <p:sp>
          <p:nvSpPr>
            <p:cNvPr id="3482" name="Google Shape;3482;p181"/>
            <p:cNvSpPr/>
            <p:nvPr/>
          </p:nvSpPr>
          <p:spPr>
            <a:xfrm>
              <a:off x="5229225" y="491125"/>
              <a:ext cx="1733400" cy="400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Link</a:t>
              </a:r>
              <a:endParaRPr b="1">
                <a:solidFill>
                  <a:srgbClr val="FFFFFF"/>
                </a:solidFill>
                <a:latin typeface="Roboto"/>
                <a:ea typeface="Roboto"/>
                <a:cs typeface="Roboto"/>
                <a:sym typeface="Roboto"/>
              </a:endParaRPr>
            </a:p>
          </p:txBody>
        </p:sp>
        <p:sp>
          <p:nvSpPr>
            <p:cNvPr id="3483" name="Google Shape;3483;p181"/>
            <p:cNvSpPr/>
            <p:nvPr/>
          </p:nvSpPr>
          <p:spPr>
            <a:xfrm>
              <a:off x="4924425" y="457950"/>
              <a:ext cx="466500" cy="466800"/>
            </a:xfrm>
            <a:prstGeom prst="ellipse">
              <a:avLst/>
            </a:prstGeom>
            <a:solidFill>
              <a:srgbClr val="FF99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2</a:t>
              </a:r>
              <a:endParaRPr b="1" sz="1600">
                <a:solidFill>
                  <a:srgbClr val="FFFFFF"/>
                </a:solidFill>
                <a:latin typeface="Roboto"/>
                <a:ea typeface="Roboto"/>
                <a:cs typeface="Roboto"/>
                <a:sym typeface="Roboto"/>
              </a:endParaRPr>
            </a:p>
          </p:txBody>
        </p:sp>
      </p:grpSp>
      <p:grpSp>
        <p:nvGrpSpPr>
          <p:cNvPr id="3484" name="Google Shape;3484;p181"/>
          <p:cNvGrpSpPr/>
          <p:nvPr/>
        </p:nvGrpSpPr>
        <p:grpSpPr>
          <a:xfrm>
            <a:off x="4338564" y="4328558"/>
            <a:ext cx="1678458" cy="384410"/>
            <a:chOff x="4924425" y="457950"/>
            <a:chExt cx="2038200" cy="466800"/>
          </a:xfrm>
        </p:grpSpPr>
        <p:sp>
          <p:nvSpPr>
            <p:cNvPr id="3485" name="Google Shape;3485;p181"/>
            <p:cNvSpPr/>
            <p:nvPr/>
          </p:nvSpPr>
          <p:spPr>
            <a:xfrm>
              <a:off x="5229225" y="491125"/>
              <a:ext cx="1733400" cy="400500"/>
            </a:xfrm>
            <a:prstGeom prst="rect">
              <a:avLst/>
            </a:prstGeom>
            <a:solidFill>
              <a:srgbClr val="CC20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Physical</a:t>
              </a:r>
              <a:endParaRPr b="1">
                <a:solidFill>
                  <a:srgbClr val="FFFFFF"/>
                </a:solidFill>
                <a:latin typeface="Roboto"/>
                <a:ea typeface="Roboto"/>
                <a:cs typeface="Roboto"/>
                <a:sym typeface="Roboto"/>
              </a:endParaRPr>
            </a:p>
          </p:txBody>
        </p:sp>
        <p:sp>
          <p:nvSpPr>
            <p:cNvPr id="3486" name="Google Shape;3486;p181"/>
            <p:cNvSpPr/>
            <p:nvPr/>
          </p:nvSpPr>
          <p:spPr>
            <a:xfrm>
              <a:off x="4924425" y="457950"/>
              <a:ext cx="466500" cy="466800"/>
            </a:xfrm>
            <a:prstGeom prst="ellipse">
              <a:avLst/>
            </a:prstGeom>
            <a:solidFill>
              <a:srgbClr val="CC202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1</a:t>
              </a:r>
              <a:endParaRPr b="1" sz="1600">
                <a:solidFill>
                  <a:srgbClr val="FFFFFF"/>
                </a:solidFill>
                <a:latin typeface="Roboto"/>
                <a:ea typeface="Roboto"/>
                <a:cs typeface="Roboto"/>
                <a:sym typeface="Roboto"/>
              </a:endParaRPr>
            </a:p>
          </p:txBody>
        </p:sp>
      </p:grpSp>
      <p:sp>
        <p:nvSpPr>
          <p:cNvPr id="3487" name="Google Shape;3487;p181"/>
          <p:cNvSpPr/>
          <p:nvPr/>
        </p:nvSpPr>
        <p:spPr>
          <a:xfrm>
            <a:off x="6195775" y="2144100"/>
            <a:ext cx="2673900" cy="628800"/>
          </a:xfrm>
          <a:prstGeom prst="roundRect">
            <a:avLst>
              <a:gd fmla="val 7138" name="adj"/>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1200">
                <a:solidFill>
                  <a:schemeClr val="dk1"/>
                </a:solidFill>
                <a:latin typeface="Roboto"/>
                <a:ea typeface="Roboto"/>
                <a:cs typeface="Roboto"/>
                <a:sym typeface="Roboto"/>
              </a:rPr>
              <a:t>These firewalls only look at the header of a packet. Once the circuit is allowed to establish an end-to-end connection, all data is tunneled between parties. </a:t>
            </a:r>
            <a:endParaRPr sz="12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E8">
            <a:alpha val="64800"/>
          </a:srgbClr>
        </a:solidFill>
      </p:bgPr>
    </p:bg>
    <p:spTree>
      <p:nvGrpSpPr>
        <p:cNvPr id="3491" name="Shape 3491"/>
        <p:cNvGrpSpPr/>
        <p:nvPr/>
      </p:nvGrpSpPr>
      <p:grpSpPr>
        <a:xfrm>
          <a:off x="0" y="0"/>
          <a:ext cx="0" cy="0"/>
          <a:chOff x="0" y="0"/>
          <a:chExt cx="0" cy="0"/>
        </a:xfrm>
      </p:grpSpPr>
      <p:sp>
        <p:nvSpPr>
          <p:cNvPr id="3492" name="Google Shape;3492;p1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Circuit-level firewalls</a:t>
            </a:r>
            <a:endParaRPr/>
          </a:p>
        </p:txBody>
      </p:sp>
      <p:sp>
        <p:nvSpPr>
          <p:cNvPr id="3493" name="Google Shape;3493;p18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verifying the three-way TCP handshake, they ensure that session packets are from legitimate sources. </a:t>
            </a:r>
            <a:endParaRPr/>
          </a:p>
        </p:txBody>
      </p:sp>
      <p:sp>
        <p:nvSpPr>
          <p:cNvPr id="3494" name="Google Shape;3494;p18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3495" name="Google Shape;3495;p182"/>
          <p:cNvPicPr preferRelativeResize="0"/>
          <p:nvPr/>
        </p:nvPicPr>
        <p:blipFill>
          <a:blip r:embed="rId3">
            <a:alphaModFix/>
          </a:blip>
          <a:stretch>
            <a:fillRect/>
          </a:stretch>
        </p:blipFill>
        <p:spPr>
          <a:xfrm>
            <a:off x="4152750" y="1297075"/>
            <a:ext cx="827450" cy="2775176"/>
          </a:xfrm>
          <a:prstGeom prst="rect">
            <a:avLst/>
          </a:prstGeom>
          <a:noFill/>
          <a:ln>
            <a:noFill/>
          </a:ln>
        </p:spPr>
      </p:pic>
      <p:sp>
        <p:nvSpPr>
          <p:cNvPr id="3496" name="Google Shape;3496;p182"/>
          <p:cNvSpPr txBox="1"/>
          <p:nvPr/>
        </p:nvSpPr>
        <p:spPr>
          <a:xfrm>
            <a:off x="175" y="1809050"/>
            <a:ext cx="3343200" cy="1796400"/>
          </a:xfrm>
          <a:prstGeom prst="rect">
            <a:avLst/>
          </a:prstGeom>
          <a:noFill/>
          <a:ln>
            <a:noFill/>
          </a:ln>
        </p:spPr>
        <p:txBody>
          <a:bodyPr anchorCtr="0" anchor="t" bIns="914400" lIns="457200" spcFirstLastPara="1" rIns="457200" wrap="square" tIns="0">
            <a:noAutofit/>
          </a:bodyPr>
          <a:lstStyle/>
          <a:p>
            <a:pPr indent="0" lvl="0" marL="0" rtl="0" algn="l">
              <a:spcBef>
                <a:spcPts val="0"/>
              </a:spcBef>
              <a:spcAft>
                <a:spcPts val="0"/>
              </a:spcAft>
              <a:buNone/>
            </a:pPr>
            <a:r>
              <a:rPr b="1" lang="en" sz="2600">
                <a:latin typeface="Roboto"/>
                <a:ea typeface="Roboto"/>
                <a:cs typeface="Roboto"/>
                <a:sym typeface="Roboto"/>
              </a:rPr>
              <a:t>Advantages</a:t>
            </a:r>
            <a:endParaRPr b="1" sz="2600">
              <a:latin typeface="Roboto"/>
              <a:ea typeface="Roboto"/>
              <a:cs typeface="Roboto"/>
              <a:sym typeface="Roboto"/>
            </a:endParaRPr>
          </a:p>
          <a:p>
            <a:pPr indent="0" lvl="0" marL="0" rtl="0" algn="l">
              <a:lnSpc>
                <a:spcPct val="115000"/>
              </a:lnSpc>
              <a:spcBef>
                <a:spcPts val="800"/>
              </a:spcBef>
              <a:spcAft>
                <a:spcPts val="0"/>
              </a:spcAft>
              <a:buNone/>
            </a:pPr>
            <a:r>
              <a:rPr lang="en">
                <a:latin typeface="Roboto"/>
                <a:ea typeface="Roboto"/>
                <a:cs typeface="Roboto"/>
                <a:sym typeface="Roboto"/>
              </a:rPr>
              <a:t>Quickly and easily approve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and deny traffic without consuming significant computing resources. </a:t>
            </a:r>
            <a:endParaRPr>
              <a:latin typeface="Roboto"/>
              <a:ea typeface="Roboto"/>
              <a:cs typeface="Roboto"/>
              <a:sym typeface="Roboto"/>
            </a:endParaRPr>
          </a:p>
          <a:p>
            <a:pPr indent="0" lvl="0" marL="0" rtl="0" algn="l">
              <a:lnSpc>
                <a:spcPct val="115000"/>
              </a:lnSpc>
              <a:spcBef>
                <a:spcPts val="800"/>
              </a:spcBef>
              <a:spcAft>
                <a:spcPts val="800"/>
              </a:spcAft>
              <a:buNone/>
            </a:pPr>
            <a:r>
              <a:rPr lang="en">
                <a:latin typeface="Roboto"/>
                <a:ea typeface="Roboto"/>
                <a:cs typeface="Roboto"/>
                <a:sym typeface="Roboto"/>
              </a:rPr>
              <a:t>Relatively inexpensive and </a:t>
            </a:r>
            <a:br>
              <a:rPr lang="en">
                <a:latin typeface="Roboto"/>
                <a:ea typeface="Roboto"/>
                <a:cs typeface="Roboto"/>
                <a:sym typeface="Roboto"/>
              </a:rPr>
            </a:br>
            <a:r>
              <a:rPr lang="en">
                <a:latin typeface="Roboto"/>
                <a:ea typeface="Roboto"/>
                <a:cs typeface="Roboto"/>
                <a:sym typeface="Roboto"/>
              </a:rPr>
              <a:t>provide anonymity to </a:t>
            </a:r>
            <a:br>
              <a:rPr lang="en">
                <a:latin typeface="Roboto"/>
                <a:ea typeface="Roboto"/>
                <a:cs typeface="Roboto"/>
                <a:sym typeface="Roboto"/>
              </a:rPr>
            </a:br>
            <a:r>
              <a:rPr lang="en">
                <a:latin typeface="Roboto"/>
                <a:ea typeface="Roboto"/>
                <a:cs typeface="Roboto"/>
                <a:sym typeface="Roboto"/>
              </a:rPr>
              <a:t>the private network. </a:t>
            </a:r>
            <a:endParaRPr>
              <a:latin typeface="Roboto"/>
              <a:ea typeface="Roboto"/>
              <a:cs typeface="Roboto"/>
              <a:sym typeface="Roboto"/>
            </a:endParaRPr>
          </a:p>
        </p:txBody>
      </p:sp>
      <p:sp>
        <p:nvSpPr>
          <p:cNvPr id="3497" name="Google Shape;3497;p182"/>
          <p:cNvSpPr txBox="1"/>
          <p:nvPr/>
        </p:nvSpPr>
        <p:spPr>
          <a:xfrm>
            <a:off x="5969175" y="1809050"/>
            <a:ext cx="2727000" cy="1796400"/>
          </a:xfrm>
          <a:prstGeom prst="rect">
            <a:avLst/>
          </a:prstGeom>
          <a:noFill/>
          <a:ln>
            <a:noFill/>
          </a:ln>
        </p:spPr>
        <p:txBody>
          <a:bodyPr anchorCtr="0" anchor="t" bIns="914400" lIns="457200" spcFirstLastPara="1" rIns="0" wrap="square" tIns="0">
            <a:noAutofit/>
          </a:bodyPr>
          <a:lstStyle/>
          <a:p>
            <a:pPr indent="0" lvl="0" marL="0" rtl="0" algn="l">
              <a:spcBef>
                <a:spcPts val="0"/>
              </a:spcBef>
              <a:spcAft>
                <a:spcPts val="0"/>
              </a:spcAft>
              <a:buNone/>
            </a:pPr>
            <a:r>
              <a:rPr b="1" lang="en" sz="2600">
                <a:solidFill>
                  <a:schemeClr val="dk1"/>
                </a:solidFill>
                <a:latin typeface="Roboto"/>
                <a:ea typeface="Roboto"/>
                <a:cs typeface="Roboto"/>
                <a:sym typeface="Roboto"/>
              </a:rPr>
              <a:t>Disadvantages</a:t>
            </a:r>
            <a:endParaRPr b="1" sz="2600">
              <a:solidFill>
                <a:schemeClr val="dk1"/>
              </a:solidFill>
              <a:latin typeface="Roboto"/>
              <a:ea typeface="Roboto"/>
              <a:cs typeface="Roboto"/>
              <a:sym typeface="Roboto"/>
            </a:endParaRPr>
          </a:p>
          <a:p>
            <a:pPr indent="0" lvl="0" marL="0" rtl="0" algn="l">
              <a:lnSpc>
                <a:spcPct val="115000"/>
              </a:lnSpc>
              <a:spcBef>
                <a:spcPts val="800"/>
              </a:spcBef>
              <a:spcAft>
                <a:spcPts val="0"/>
              </a:spcAft>
              <a:buNone/>
            </a:pPr>
            <a:r>
              <a:rPr lang="en">
                <a:solidFill>
                  <a:schemeClr val="dk1"/>
                </a:solidFill>
                <a:latin typeface="Roboto"/>
                <a:ea typeface="Roboto"/>
                <a:cs typeface="Roboto"/>
                <a:sym typeface="Roboto"/>
              </a:rPr>
              <a:t>Do not check the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contents of the packet. </a:t>
            </a:r>
            <a:endParaRPr>
              <a:solidFill>
                <a:schemeClr val="dk1"/>
              </a:solidFill>
              <a:latin typeface="Roboto"/>
              <a:ea typeface="Roboto"/>
              <a:cs typeface="Roboto"/>
              <a:sym typeface="Roboto"/>
            </a:endParaRPr>
          </a:p>
          <a:p>
            <a:pPr indent="0" lvl="0" marL="0" rtl="0" algn="l">
              <a:lnSpc>
                <a:spcPct val="115000"/>
              </a:lnSpc>
              <a:spcBef>
                <a:spcPts val="800"/>
              </a:spcBef>
              <a:spcAft>
                <a:spcPts val="0"/>
              </a:spcAft>
              <a:buNone/>
            </a:pPr>
            <a:r>
              <a:rPr lang="en">
                <a:solidFill>
                  <a:schemeClr val="dk1"/>
                </a:solidFill>
                <a:latin typeface="Roboto"/>
                <a:ea typeface="Roboto"/>
                <a:cs typeface="Roboto"/>
                <a:sym typeface="Roboto"/>
              </a:rPr>
              <a:t>If a packet contains malware but has the correct TCP information, the data is allowed to pass through. </a:t>
            </a:r>
            <a:endParaRPr>
              <a:solidFill>
                <a:schemeClr val="dk1"/>
              </a:solidFill>
              <a:latin typeface="Roboto"/>
              <a:ea typeface="Roboto"/>
              <a:cs typeface="Roboto"/>
              <a:sym typeface="Roboto"/>
            </a:endParaRPr>
          </a:p>
          <a:p>
            <a:pPr indent="0" lvl="0" marL="0" rtl="0" algn="l">
              <a:spcBef>
                <a:spcPts val="800"/>
              </a:spcBef>
              <a:spcAft>
                <a:spcPts val="800"/>
              </a:spcAft>
              <a:buNone/>
            </a:pPr>
            <a:r>
              <a:t/>
            </a:r>
            <a:endParaRPr b="1" sz="2600">
              <a:latin typeface="Roboto"/>
              <a:ea typeface="Roboto"/>
              <a:cs typeface="Roboto"/>
              <a:sym typeface="Roboto"/>
            </a:endParaRPr>
          </a:p>
        </p:txBody>
      </p:sp>
      <p:pic>
        <p:nvPicPr>
          <p:cNvPr id="3498" name="Google Shape;3498;p182"/>
          <p:cNvPicPr preferRelativeResize="0"/>
          <p:nvPr/>
        </p:nvPicPr>
        <p:blipFill>
          <a:blip r:embed="rId4">
            <a:alphaModFix/>
          </a:blip>
          <a:stretch>
            <a:fillRect/>
          </a:stretch>
        </p:blipFill>
        <p:spPr>
          <a:xfrm>
            <a:off x="2644000" y="1297063"/>
            <a:ext cx="1737360" cy="1737360"/>
          </a:xfrm>
          <a:prstGeom prst="rect">
            <a:avLst/>
          </a:prstGeom>
          <a:noFill/>
          <a:ln>
            <a:noFill/>
          </a:ln>
          <a:effectLst>
            <a:outerShdw blurRad="57150" rotWithShape="0" algn="bl" dir="5400000" dist="19050">
              <a:srgbClr val="A9B7C0">
                <a:alpha val="56000"/>
              </a:srgbClr>
            </a:outerShdw>
          </a:effectLst>
        </p:spPr>
      </p:pic>
      <p:pic>
        <p:nvPicPr>
          <p:cNvPr id="3499" name="Google Shape;3499;p182"/>
          <p:cNvPicPr preferRelativeResize="0"/>
          <p:nvPr/>
        </p:nvPicPr>
        <p:blipFill rotWithShape="1">
          <a:blip r:embed="rId5">
            <a:alphaModFix/>
          </a:blip>
          <a:srcRect b="0" l="0" r="0" t="0"/>
          <a:stretch/>
        </p:blipFill>
        <p:spPr>
          <a:xfrm>
            <a:off x="4589150" y="1447479"/>
            <a:ext cx="1737360" cy="1737360"/>
          </a:xfrm>
          <a:prstGeom prst="rect">
            <a:avLst/>
          </a:prstGeom>
          <a:noFill/>
          <a:ln>
            <a:noFill/>
          </a:ln>
          <a:effectLst>
            <a:outerShdw blurRad="57150" rotWithShape="0" algn="bl" dir="5400000" dist="19050">
              <a:srgbClr val="A9B7C0">
                <a:alpha val="63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E8">
            <a:alpha val="64800"/>
          </a:srgbClr>
        </a:solidFill>
      </p:bgPr>
    </p:bg>
    <p:spTree>
      <p:nvGrpSpPr>
        <p:cNvPr id="3503" name="Shape 3503"/>
        <p:cNvGrpSpPr/>
        <p:nvPr/>
      </p:nvGrpSpPr>
      <p:grpSpPr>
        <a:xfrm>
          <a:off x="0" y="0"/>
          <a:ext cx="0" cy="0"/>
          <a:chOff x="0" y="0"/>
          <a:chExt cx="0" cy="0"/>
        </a:xfrm>
      </p:grpSpPr>
      <p:sp>
        <p:nvSpPr>
          <p:cNvPr id="3504" name="Google Shape;3504;p183"/>
          <p:cNvSpPr/>
          <p:nvPr/>
        </p:nvSpPr>
        <p:spPr>
          <a:xfrm>
            <a:off x="3779075" y="754025"/>
            <a:ext cx="5215500" cy="2890500"/>
          </a:xfrm>
          <a:prstGeom prst="roundRect">
            <a:avLst>
              <a:gd fmla="val 4968"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Application (Proxy) Firewalls</a:t>
            </a:r>
            <a:endParaRPr/>
          </a:p>
        </p:txBody>
      </p:sp>
      <p:sp>
        <p:nvSpPr>
          <p:cNvPr id="3506" name="Google Shape;3506;p183"/>
          <p:cNvSpPr txBox="1"/>
          <p:nvPr>
            <p:ph idx="1" type="subTitle"/>
          </p:nvPr>
        </p:nvSpPr>
        <p:spPr>
          <a:xfrm>
            <a:off x="0" y="675975"/>
            <a:ext cx="36738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Application or proxy </a:t>
            </a:r>
            <a:endParaRPr/>
          </a:p>
          <a:p>
            <a:pPr indent="0" lvl="0" marL="0" rtl="0" algn="l">
              <a:spcBef>
                <a:spcPts val="0"/>
              </a:spcBef>
              <a:spcAft>
                <a:spcPts val="0"/>
              </a:spcAft>
              <a:buNone/>
            </a:pPr>
            <a:r>
              <a:rPr lang="en"/>
              <a:t>firewalls operate at </a:t>
            </a:r>
            <a:br>
              <a:rPr lang="en"/>
            </a:br>
            <a:r>
              <a:rPr b="1" lang="en">
                <a:solidFill>
                  <a:srgbClr val="BF9000"/>
                </a:solidFill>
              </a:rPr>
              <a:t>Layer 3</a:t>
            </a:r>
            <a:r>
              <a:rPr lang="en"/>
              <a:t> through </a:t>
            </a:r>
            <a:r>
              <a:rPr b="1" lang="en">
                <a:solidFill>
                  <a:srgbClr val="674EA7"/>
                </a:solidFill>
              </a:rPr>
              <a:t>Layer 7</a:t>
            </a:r>
            <a:r>
              <a:rPr lang="en"/>
              <a:t> </a:t>
            </a:r>
            <a:br>
              <a:rPr lang="en"/>
            </a:br>
            <a:r>
              <a:rPr lang="en"/>
              <a:t>of the OSI model.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They inspect the actual contents of the packet, including </a:t>
            </a:r>
            <a:r>
              <a:rPr lang="en"/>
              <a:t>authentication</a:t>
            </a:r>
            <a:r>
              <a:rPr lang="en"/>
              <a:t> and encryption components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507" name="Google Shape;3507;p183"/>
          <p:cNvSpPr txBox="1"/>
          <p:nvPr>
            <p:ph idx="3" type="body"/>
          </p:nvPr>
        </p:nvSpPr>
        <p:spPr>
          <a:xfrm>
            <a:off x="5796175" y="929400"/>
            <a:ext cx="3000600" cy="243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300"/>
              <a:t>Proxy firewalls use deep packet inspection and stateful inspection to determine if incoming traffic is safe or harmful.</a:t>
            </a:r>
            <a:endParaRPr sz="1300"/>
          </a:p>
          <a:p>
            <a:pPr indent="0" lvl="0" marL="0" rtl="0" algn="l">
              <a:spcBef>
                <a:spcPts val="800"/>
              </a:spcBef>
              <a:spcAft>
                <a:spcPts val="800"/>
              </a:spcAft>
              <a:buNone/>
            </a:pPr>
            <a:r>
              <a:rPr lang="en" sz="1300"/>
              <a:t>They</a:t>
            </a:r>
            <a:r>
              <a:rPr lang="en" sz="1300"/>
              <a:t> intercept all traffic on its way to its final destination,</a:t>
            </a:r>
            <a:r>
              <a:rPr lang="en" sz="1300"/>
              <a:t> without the data source knowing. </a:t>
            </a:r>
            <a:r>
              <a:rPr lang="en" sz="1300"/>
              <a:t>A connection is established to the proxy firewall, which inspects the traffic and forwards it if it's determined to be safe, or drops it if it's determined to be malicious</a:t>
            </a:r>
            <a:endParaRPr sz="1300"/>
          </a:p>
        </p:txBody>
      </p:sp>
      <p:sp>
        <p:nvSpPr>
          <p:cNvPr id="3508" name="Google Shape;3508;p18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grpSp>
        <p:nvGrpSpPr>
          <p:cNvPr id="3509" name="Google Shape;3509;p183"/>
          <p:cNvGrpSpPr/>
          <p:nvPr/>
        </p:nvGrpSpPr>
        <p:grpSpPr>
          <a:xfrm>
            <a:off x="3895689" y="831234"/>
            <a:ext cx="1678458" cy="384410"/>
            <a:chOff x="4924425" y="457950"/>
            <a:chExt cx="2038200" cy="466800"/>
          </a:xfrm>
        </p:grpSpPr>
        <p:sp>
          <p:nvSpPr>
            <p:cNvPr id="3510" name="Google Shape;3510;p183"/>
            <p:cNvSpPr/>
            <p:nvPr/>
          </p:nvSpPr>
          <p:spPr>
            <a:xfrm>
              <a:off x="5229225" y="491125"/>
              <a:ext cx="1733400" cy="4005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Application</a:t>
              </a:r>
              <a:endParaRPr b="1">
                <a:solidFill>
                  <a:srgbClr val="FFFFFF"/>
                </a:solidFill>
                <a:latin typeface="Roboto"/>
                <a:ea typeface="Roboto"/>
                <a:cs typeface="Roboto"/>
                <a:sym typeface="Roboto"/>
              </a:endParaRPr>
            </a:p>
          </p:txBody>
        </p:sp>
        <p:sp>
          <p:nvSpPr>
            <p:cNvPr id="3511" name="Google Shape;3511;p183"/>
            <p:cNvSpPr/>
            <p:nvPr/>
          </p:nvSpPr>
          <p:spPr>
            <a:xfrm>
              <a:off x="4924425" y="457950"/>
              <a:ext cx="466500" cy="466800"/>
            </a:xfrm>
            <a:prstGeom prst="ellipse">
              <a:avLst/>
            </a:prstGeom>
            <a:solidFill>
              <a:srgbClr val="674EA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7</a:t>
              </a:r>
              <a:endParaRPr sz="1600"/>
            </a:p>
          </p:txBody>
        </p:sp>
      </p:grpSp>
      <p:grpSp>
        <p:nvGrpSpPr>
          <p:cNvPr id="3512" name="Google Shape;3512;p183"/>
          <p:cNvGrpSpPr/>
          <p:nvPr/>
        </p:nvGrpSpPr>
        <p:grpSpPr>
          <a:xfrm>
            <a:off x="3895689" y="1414122"/>
            <a:ext cx="1678458" cy="384410"/>
            <a:chOff x="4924425" y="457950"/>
            <a:chExt cx="2038200" cy="466800"/>
          </a:xfrm>
        </p:grpSpPr>
        <p:sp>
          <p:nvSpPr>
            <p:cNvPr id="3513" name="Google Shape;3513;p183"/>
            <p:cNvSpPr/>
            <p:nvPr/>
          </p:nvSpPr>
          <p:spPr>
            <a:xfrm>
              <a:off x="5229225" y="491125"/>
              <a:ext cx="1733400" cy="4005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Presentation</a:t>
              </a:r>
              <a:endParaRPr b="1">
                <a:solidFill>
                  <a:srgbClr val="FFFFFF"/>
                </a:solidFill>
                <a:latin typeface="Roboto"/>
                <a:ea typeface="Roboto"/>
                <a:cs typeface="Roboto"/>
                <a:sym typeface="Roboto"/>
              </a:endParaRPr>
            </a:p>
          </p:txBody>
        </p:sp>
        <p:sp>
          <p:nvSpPr>
            <p:cNvPr id="3514" name="Google Shape;3514;p183"/>
            <p:cNvSpPr/>
            <p:nvPr/>
          </p:nvSpPr>
          <p:spPr>
            <a:xfrm>
              <a:off x="4924425" y="457950"/>
              <a:ext cx="466500" cy="466800"/>
            </a:xfrm>
            <a:prstGeom prst="ellipse">
              <a:avLst/>
            </a:prstGeom>
            <a:solidFill>
              <a:srgbClr val="1155CC"/>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6</a:t>
              </a:r>
              <a:endParaRPr b="1" sz="1600">
                <a:solidFill>
                  <a:srgbClr val="FFFFFF"/>
                </a:solidFill>
                <a:latin typeface="Roboto"/>
                <a:ea typeface="Roboto"/>
                <a:cs typeface="Roboto"/>
                <a:sym typeface="Roboto"/>
              </a:endParaRPr>
            </a:p>
          </p:txBody>
        </p:sp>
      </p:grpSp>
      <p:grpSp>
        <p:nvGrpSpPr>
          <p:cNvPr id="3515" name="Google Shape;3515;p183"/>
          <p:cNvGrpSpPr/>
          <p:nvPr/>
        </p:nvGrpSpPr>
        <p:grpSpPr>
          <a:xfrm>
            <a:off x="3895689" y="1997009"/>
            <a:ext cx="1678458" cy="384410"/>
            <a:chOff x="4924425" y="457950"/>
            <a:chExt cx="2038200" cy="466800"/>
          </a:xfrm>
        </p:grpSpPr>
        <p:sp>
          <p:nvSpPr>
            <p:cNvPr id="3516" name="Google Shape;3516;p183"/>
            <p:cNvSpPr/>
            <p:nvPr/>
          </p:nvSpPr>
          <p:spPr>
            <a:xfrm>
              <a:off x="5229225" y="491125"/>
              <a:ext cx="1733400" cy="4005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Session</a:t>
              </a:r>
              <a:endParaRPr b="1">
                <a:solidFill>
                  <a:srgbClr val="FFFFFF"/>
                </a:solidFill>
                <a:latin typeface="Roboto"/>
                <a:ea typeface="Roboto"/>
                <a:cs typeface="Roboto"/>
                <a:sym typeface="Roboto"/>
              </a:endParaRPr>
            </a:p>
          </p:txBody>
        </p:sp>
        <p:sp>
          <p:nvSpPr>
            <p:cNvPr id="3517" name="Google Shape;3517;p183"/>
            <p:cNvSpPr/>
            <p:nvPr/>
          </p:nvSpPr>
          <p:spPr>
            <a:xfrm>
              <a:off x="4924425" y="457950"/>
              <a:ext cx="466500" cy="466800"/>
            </a:xfrm>
            <a:prstGeom prst="ellipse">
              <a:avLst/>
            </a:prstGeom>
            <a:solidFill>
              <a:srgbClr val="6D9EEB"/>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5</a:t>
              </a:r>
              <a:endParaRPr b="1" sz="1600">
                <a:solidFill>
                  <a:srgbClr val="FFFFFF"/>
                </a:solidFill>
                <a:latin typeface="Roboto"/>
                <a:ea typeface="Roboto"/>
                <a:cs typeface="Roboto"/>
                <a:sym typeface="Roboto"/>
              </a:endParaRPr>
            </a:p>
          </p:txBody>
        </p:sp>
      </p:grpSp>
      <p:grpSp>
        <p:nvGrpSpPr>
          <p:cNvPr id="3518" name="Google Shape;3518;p183"/>
          <p:cNvGrpSpPr/>
          <p:nvPr/>
        </p:nvGrpSpPr>
        <p:grpSpPr>
          <a:xfrm>
            <a:off x="3895689" y="2579896"/>
            <a:ext cx="1678458" cy="384410"/>
            <a:chOff x="4924425" y="457950"/>
            <a:chExt cx="2038200" cy="466800"/>
          </a:xfrm>
        </p:grpSpPr>
        <p:sp>
          <p:nvSpPr>
            <p:cNvPr id="3519" name="Google Shape;3519;p183"/>
            <p:cNvSpPr/>
            <p:nvPr/>
          </p:nvSpPr>
          <p:spPr>
            <a:xfrm>
              <a:off x="5229225" y="491125"/>
              <a:ext cx="1733400" cy="4005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Transport</a:t>
              </a:r>
              <a:endParaRPr b="1">
                <a:solidFill>
                  <a:srgbClr val="FFFFFF"/>
                </a:solidFill>
                <a:latin typeface="Roboto"/>
                <a:ea typeface="Roboto"/>
                <a:cs typeface="Roboto"/>
                <a:sym typeface="Roboto"/>
              </a:endParaRPr>
            </a:p>
          </p:txBody>
        </p:sp>
        <p:sp>
          <p:nvSpPr>
            <p:cNvPr id="3520" name="Google Shape;3520;p183"/>
            <p:cNvSpPr/>
            <p:nvPr/>
          </p:nvSpPr>
          <p:spPr>
            <a:xfrm>
              <a:off x="4924425" y="457950"/>
              <a:ext cx="466500" cy="466800"/>
            </a:xfrm>
            <a:prstGeom prst="ellipse">
              <a:avLst/>
            </a:prstGeom>
            <a:solidFill>
              <a:srgbClr val="6AA84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4</a:t>
              </a:r>
              <a:endParaRPr b="1" sz="1600">
                <a:solidFill>
                  <a:srgbClr val="FFFFFF"/>
                </a:solidFill>
                <a:latin typeface="Roboto"/>
                <a:ea typeface="Roboto"/>
                <a:cs typeface="Roboto"/>
                <a:sym typeface="Roboto"/>
              </a:endParaRPr>
            </a:p>
          </p:txBody>
        </p:sp>
      </p:grpSp>
      <p:grpSp>
        <p:nvGrpSpPr>
          <p:cNvPr id="3521" name="Google Shape;3521;p183"/>
          <p:cNvGrpSpPr/>
          <p:nvPr/>
        </p:nvGrpSpPr>
        <p:grpSpPr>
          <a:xfrm>
            <a:off x="3895689" y="3162784"/>
            <a:ext cx="1678458" cy="384410"/>
            <a:chOff x="4924425" y="457950"/>
            <a:chExt cx="2038200" cy="466800"/>
          </a:xfrm>
        </p:grpSpPr>
        <p:sp>
          <p:nvSpPr>
            <p:cNvPr id="3522" name="Google Shape;3522;p183"/>
            <p:cNvSpPr/>
            <p:nvPr/>
          </p:nvSpPr>
          <p:spPr>
            <a:xfrm>
              <a:off x="5229225" y="491125"/>
              <a:ext cx="1733400" cy="400500"/>
            </a:xfrm>
            <a:prstGeom prst="rect">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Network</a:t>
              </a:r>
              <a:endParaRPr b="1">
                <a:solidFill>
                  <a:srgbClr val="FFFFFF"/>
                </a:solidFill>
                <a:latin typeface="Roboto"/>
                <a:ea typeface="Roboto"/>
                <a:cs typeface="Roboto"/>
                <a:sym typeface="Roboto"/>
              </a:endParaRPr>
            </a:p>
          </p:txBody>
        </p:sp>
        <p:sp>
          <p:nvSpPr>
            <p:cNvPr id="3523" name="Google Shape;3523;p183"/>
            <p:cNvSpPr/>
            <p:nvPr/>
          </p:nvSpPr>
          <p:spPr>
            <a:xfrm>
              <a:off x="4924425" y="457950"/>
              <a:ext cx="466500" cy="466800"/>
            </a:xfrm>
            <a:prstGeom prst="ellipse">
              <a:avLst/>
            </a:prstGeom>
            <a:solidFill>
              <a:srgbClr val="F1C23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3</a:t>
              </a:r>
              <a:endParaRPr b="1" sz="1600">
                <a:solidFill>
                  <a:srgbClr val="FFFFFF"/>
                </a:solidFill>
                <a:latin typeface="Roboto"/>
                <a:ea typeface="Roboto"/>
                <a:cs typeface="Roboto"/>
                <a:sym typeface="Roboto"/>
              </a:endParaRPr>
            </a:p>
          </p:txBody>
        </p:sp>
      </p:grpSp>
      <p:grpSp>
        <p:nvGrpSpPr>
          <p:cNvPr id="3524" name="Google Shape;3524;p183"/>
          <p:cNvGrpSpPr/>
          <p:nvPr/>
        </p:nvGrpSpPr>
        <p:grpSpPr>
          <a:xfrm>
            <a:off x="3895689" y="3745671"/>
            <a:ext cx="1678458" cy="384410"/>
            <a:chOff x="4924425" y="457950"/>
            <a:chExt cx="2038200" cy="466800"/>
          </a:xfrm>
        </p:grpSpPr>
        <p:sp>
          <p:nvSpPr>
            <p:cNvPr id="3525" name="Google Shape;3525;p183"/>
            <p:cNvSpPr/>
            <p:nvPr/>
          </p:nvSpPr>
          <p:spPr>
            <a:xfrm>
              <a:off x="5229225" y="491125"/>
              <a:ext cx="1733400" cy="4005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Data Link</a:t>
              </a:r>
              <a:endParaRPr b="1">
                <a:solidFill>
                  <a:srgbClr val="FFFFFF"/>
                </a:solidFill>
                <a:latin typeface="Roboto"/>
                <a:ea typeface="Roboto"/>
                <a:cs typeface="Roboto"/>
                <a:sym typeface="Roboto"/>
              </a:endParaRPr>
            </a:p>
          </p:txBody>
        </p:sp>
        <p:sp>
          <p:nvSpPr>
            <p:cNvPr id="3526" name="Google Shape;3526;p183"/>
            <p:cNvSpPr/>
            <p:nvPr/>
          </p:nvSpPr>
          <p:spPr>
            <a:xfrm>
              <a:off x="4924425" y="457950"/>
              <a:ext cx="466500" cy="466800"/>
            </a:xfrm>
            <a:prstGeom prst="ellipse">
              <a:avLst/>
            </a:prstGeom>
            <a:solidFill>
              <a:srgbClr val="FF99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2</a:t>
              </a:r>
              <a:endParaRPr b="1" sz="1600">
                <a:solidFill>
                  <a:srgbClr val="FFFFFF"/>
                </a:solidFill>
                <a:latin typeface="Roboto"/>
                <a:ea typeface="Roboto"/>
                <a:cs typeface="Roboto"/>
                <a:sym typeface="Roboto"/>
              </a:endParaRPr>
            </a:p>
          </p:txBody>
        </p:sp>
      </p:grpSp>
      <p:grpSp>
        <p:nvGrpSpPr>
          <p:cNvPr id="3527" name="Google Shape;3527;p183"/>
          <p:cNvGrpSpPr/>
          <p:nvPr/>
        </p:nvGrpSpPr>
        <p:grpSpPr>
          <a:xfrm>
            <a:off x="3895689" y="4328558"/>
            <a:ext cx="1678458" cy="384410"/>
            <a:chOff x="4924425" y="457950"/>
            <a:chExt cx="2038200" cy="466800"/>
          </a:xfrm>
        </p:grpSpPr>
        <p:sp>
          <p:nvSpPr>
            <p:cNvPr id="3528" name="Google Shape;3528;p183"/>
            <p:cNvSpPr/>
            <p:nvPr/>
          </p:nvSpPr>
          <p:spPr>
            <a:xfrm>
              <a:off x="5229225" y="491125"/>
              <a:ext cx="1733400" cy="400500"/>
            </a:xfrm>
            <a:prstGeom prst="rect">
              <a:avLst/>
            </a:prstGeom>
            <a:solidFill>
              <a:srgbClr val="CC20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Physical</a:t>
              </a:r>
              <a:endParaRPr b="1">
                <a:solidFill>
                  <a:srgbClr val="FFFFFF"/>
                </a:solidFill>
                <a:latin typeface="Roboto"/>
                <a:ea typeface="Roboto"/>
                <a:cs typeface="Roboto"/>
                <a:sym typeface="Roboto"/>
              </a:endParaRPr>
            </a:p>
          </p:txBody>
        </p:sp>
        <p:sp>
          <p:nvSpPr>
            <p:cNvPr id="3529" name="Google Shape;3529;p183"/>
            <p:cNvSpPr/>
            <p:nvPr/>
          </p:nvSpPr>
          <p:spPr>
            <a:xfrm>
              <a:off x="4924425" y="457950"/>
              <a:ext cx="466500" cy="466800"/>
            </a:xfrm>
            <a:prstGeom prst="ellipse">
              <a:avLst/>
            </a:prstGeom>
            <a:solidFill>
              <a:srgbClr val="CC2027"/>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600">
                  <a:solidFill>
                    <a:srgbClr val="FFFFFF"/>
                  </a:solidFill>
                  <a:latin typeface="Roboto"/>
                  <a:ea typeface="Roboto"/>
                  <a:cs typeface="Roboto"/>
                  <a:sym typeface="Roboto"/>
                </a:rPr>
                <a:t>1</a:t>
              </a:r>
              <a:endParaRPr b="1" sz="1600">
                <a:solidFill>
                  <a:srgbClr val="FFFFFF"/>
                </a:solidFill>
                <a:latin typeface="Roboto"/>
                <a:ea typeface="Roboto"/>
                <a:cs typeface="Roboto"/>
                <a:sym typeface="Roboto"/>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E8">
            <a:alpha val="64800"/>
          </a:srgbClr>
        </a:solidFill>
      </p:bgPr>
    </p:bg>
    <p:spTree>
      <p:nvGrpSpPr>
        <p:cNvPr id="3533" name="Shape 3533"/>
        <p:cNvGrpSpPr/>
        <p:nvPr/>
      </p:nvGrpSpPr>
      <p:grpSpPr>
        <a:xfrm>
          <a:off x="0" y="0"/>
          <a:ext cx="0" cy="0"/>
          <a:chOff x="0" y="0"/>
          <a:chExt cx="0" cy="0"/>
        </a:xfrm>
      </p:grpSpPr>
      <p:sp>
        <p:nvSpPr>
          <p:cNvPr id="3534" name="Google Shape;3534;p1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Application / Proxy Firewalls</a:t>
            </a:r>
            <a:endParaRPr>
              <a:solidFill>
                <a:schemeClr val="dk1"/>
              </a:solidFill>
            </a:endParaRPr>
          </a:p>
          <a:p>
            <a:pPr indent="0" lvl="0" marL="0" rtl="0" algn="l">
              <a:spcBef>
                <a:spcPts val="0"/>
              </a:spcBef>
              <a:spcAft>
                <a:spcPts val="0"/>
              </a:spcAft>
              <a:buNone/>
            </a:pPr>
            <a:r>
              <a:t/>
            </a:r>
            <a:endParaRPr/>
          </a:p>
        </p:txBody>
      </p:sp>
      <p:sp>
        <p:nvSpPr>
          <p:cNvPr id="3535" name="Google Shape;3535;p1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500"/>
              <a:t>Proxy firewalls create an extra layer of protection between the traffic source and its destination behind the network by obscuring the destination from the source creating an additional layer of anonymity and protection for the network.</a:t>
            </a:r>
            <a:endParaRPr sz="15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536" name="Google Shape;3536;p18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3537" name="Google Shape;3537;p184"/>
          <p:cNvPicPr preferRelativeResize="0"/>
          <p:nvPr/>
        </p:nvPicPr>
        <p:blipFill>
          <a:blip r:embed="rId3">
            <a:alphaModFix/>
          </a:blip>
          <a:stretch>
            <a:fillRect/>
          </a:stretch>
        </p:blipFill>
        <p:spPr>
          <a:xfrm>
            <a:off x="4152750" y="1297075"/>
            <a:ext cx="827450" cy="2775176"/>
          </a:xfrm>
          <a:prstGeom prst="rect">
            <a:avLst/>
          </a:prstGeom>
          <a:noFill/>
          <a:ln>
            <a:noFill/>
          </a:ln>
        </p:spPr>
      </p:pic>
      <p:sp>
        <p:nvSpPr>
          <p:cNvPr id="3538" name="Google Shape;3538;p184"/>
          <p:cNvSpPr txBox="1"/>
          <p:nvPr/>
        </p:nvSpPr>
        <p:spPr>
          <a:xfrm>
            <a:off x="175" y="1809050"/>
            <a:ext cx="3009600" cy="1796400"/>
          </a:xfrm>
          <a:prstGeom prst="rect">
            <a:avLst/>
          </a:prstGeom>
          <a:noFill/>
          <a:ln>
            <a:noFill/>
          </a:ln>
        </p:spPr>
        <p:txBody>
          <a:bodyPr anchorCtr="0" anchor="t" bIns="914400" lIns="457200" spcFirstLastPara="1" rIns="457200" wrap="square" tIns="0">
            <a:noAutofit/>
          </a:bodyPr>
          <a:lstStyle/>
          <a:p>
            <a:pPr indent="0" lvl="0" marL="0" rtl="0" algn="l">
              <a:spcBef>
                <a:spcPts val="0"/>
              </a:spcBef>
              <a:spcAft>
                <a:spcPts val="0"/>
              </a:spcAft>
              <a:buNone/>
            </a:pPr>
            <a:r>
              <a:rPr b="1" lang="en" sz="2600">
                <a:latin typeface="Roboto"/>
                <a:ea typeface="Roboto"/>
                <a:cs typeface="Roboto"/>
                <a:sym typeface="Roboto"/>
              </a:rPr>
              <a:t>Advantages</a:t>
            </a:r>
            <a:endParaRPr b="1" sz="2600">
              <a:latin typeface="Roboto"/>
              <a:ea typeface="Roboto"/>
              <a:cs typeface="Roboto"/>
              <a:sym typeface="Roboto"/>
            </a:endParaRPr>
          </a:p>
          <a:p>
            <a:pPr indent="0" lvl="0" marL="0" rtl="0" algn="l">
              <a:lnSpc>
                <a:spcPct val="115000"/>
              </a:lnSpc>
              <a:spcBef>
                <a:spcPts val="800"/>
              </a:spcBef>
              <a:spcAft>
                <a:spcPts val="800"/>
              </a:spcAft>
              <a:buNone/>
            </a:pPr>
            <a:r>
              <a:rPr lang="en">
                <a:latin typeface="Roboto"/>
                <a:ea typeface="Roboto"/>
                <a:cs typeface="Roboto"/>
                <a:sym typeface="Roboto"/>
              </a:rPr>
              <a:t>More secure than other implementations and provide simple </a:t>
            </a:r>
            <a:br>
              <a:rPr lang="en">
                <a:latin typeface="Roboto"/>
                <a:ea typeface="Roboto"/>
                <a:cs typeface="Roboto"/>
                <a:sym typeface="Roboto"/>
              </a:rPr>
            </a:br>
            <a:r>
              <a:rPr lang="en">
                <a:latin typeface="Roboto"/>
                <a:ea typeface="Roboto"/>
                <a:cs typeface="Roboto"/>
                <a:sym typeface="Roboto"/>
              </a:rPr>
              <a:t>log and file audit management for </a:t>
            </a:r>
            <a:br>
              <a:rPr lang="en">
                <a:latin typeface="Roboto"/>
                <a:ea typeface="Roboto"/>
                <a:cs typeface="Roboto"/>
                <a:sym typeface="Roboto"/>
              </a:rPr>
            </a:br>
            <a:r>
              <a:rPr lang="en">
                <a:latin typeface="Roboto"/>
                <a:ea typeface="Roboto"/>
                <a:cs typeface="Roboto"/>
                <a:sym typeface="Roboto"/>
              </a:rPr>
              <a:t>incoming traffic. </a:t>
            </a:r>
            <a:endParaRPr>
              <a:latin typeface="Roboto"/>
              <a:ea typeface="Roboto"/>
              <a:cs typeface="Roboto"/>
              <a:sym typeface="Roboto"/>
            </a:endParaRPr>
          </a:p>
        </p:txBody>
      </p:sp>
      <p:sp>
        <p:nvSpPr>
          <p:cNvPr id="3539" name="Google Shape;3539;p184"/>
          <p:cNvSpPr txBox="1"/>
          <p:nvPr/>
        </p:nvSpPr>
        <p:spPr>
          <a:xfrm>
            <a:off x="5969175" y="1809050"/>
            <a:ext cx="2727000" cy="1796400"/>
          </a:xfrm>
          <a:prstGeom prst="rect">
            <a:avLst/>
          </a:prstGeom>
          <a:noFill/>
          <a:ln>
            <a:noFill/>
          </a:ln>
        </p:spPr>
        <p:txBody>
          <a:bodyPr anchorCtr="0" anchor="t" bIns="914400" lIns="457200" spcFirstLastPara="1" rIns="0" wrap="square" tIns="0">
            <a:noAutofit/>
          </a:bodyPr>
          <a:lstStyle/>
          <a:p>
            <a:pPr indent="0" lvl="0" marL="0" rtl="0" algn="l">
              <a:spcBef>
                <a:spcPts val="0"/>
              </a:spcBef>
              <a:spcAft>
                <a:spcPts val="0"/>
              </a:spcAft>
              <a:buNone/>
            </a:pPr>
            <a:r>
              <a:rPr b="1" lang="en" sz="2600">
                <a:solidFill>
                  <a:schemeClr val="dk1"/>
                </a:solidFill>
                <a:latin typeface="Roboto"/>
                <a:ea typeface="Roboto"/>
                <a:cs typeface="Roboto"/>
                <a:sym typeface="Roboto"/>
              </a:rPr>
              <a:t>Disadvantages</a:t>
            </a:r>
            <a:endParaRPr b="1" sz="2600">
              <a:solidFill>
                <a:schemeClr val="dk1"/>
              </a:solidFill>
              <a:latin typeface="Roboto"/>
              <a:ea typeface="Roboto"/>
              <a:cs typeface="Roboto"/>
              <a:sym typeface="Roboto"/>
            </a:endParaRPr>
          </a:p>
          <a:p>
            <a:pPr indent="0" lvl="0" marL="0" rtl="0" algn="l">
              <a:lnSpc>
                <a:spcPct val="115000"/>
              </a:lnSpc>
              <a:spcBef>
                <a:spcPts val="800"/>
              </a:spcBef>
              <a:spcAft>
                <a:spcPts val="0"/>
              </a:spcAft>
              <a:buNone/>
            </a:pPr>
            <a:r>
              <a:rPr lang="en">
                <a:solidFill>
                  <a:schemeClr val="dk1"/>
                </a:solidFill>
                <a:latin typeface="Roboto"/>
                <a:ea typeface="Roboto"/>
                <a:cs typeface="Roboto"/>
                <a:sym typeface="Roboto"/>
              </a:rPr>
              <a:t>Resource intensive, requiring robust modern hardware and high costs. Bypassed with encryption.</a:t>
            </a:r>
            <a:endParaRPr>
              <a:solidFill>
                <a:schemeClr val="dk1"/>
              </a:solidFill>
              <a:latin typeface="Roboto"/>
              <a:ea typeface="Roboto"/>
              <a:cs typeface="Roboto"/>
              <a:sym typeface="Roboto"/>
            </a:endParaRPr>
          </a:p>
          <a:p>
            <a:pPr indent="0" lvl="0" marL="0" rtl="0" algn="l">
              <a:spcBef>
                <a:spcPts val="800"/>
              </a:spcBef>
              <a:spcAft>
                <a:spcPts val="800"/>
              </a:spcAft>
              <a:buNone/>
            </a:pPr>
            <a:r>
              <a:t/>
            </a:r>
            <a:endParaRPr b="1" sz="2600">
              <a:latin typeface="Roboto"/>
              <a:ea typeface="Roboto"/>
              <a:cs typeface="Roboto"/>
              <a:sym typeface="Roboto"/>
            </a:endParaRPr>
          </a:p>
        </p:txBody>
      </p:sp>
      <p:pic>
        <p:nvPicPr>
          <p:cNvPr id="3540" name="Google Shape;3540;p184"/>
          <p:cNvPicPr preferRelativeResize="0"/>
          <p:nvPr/>
        </p:nvPicPr>
        <p:blipFill>
          <a:blip r:embed="rId4">
            <a:alphaModFix/>
          </a:blip>
          <a:stretch>
            <a:fillRect/>
          </a:stretch>
        </p:blipFill>
        <p:spPr>
          <a:xfrm>
            <a:off x="2644000" y="1297063"/>
            <a:ext cx="1737360" cy="1737360"/>
          </a:xfrm>
          <a:prstGeom prst="rect">
            <a:avLst/>
          </a:prstGeom>
          <a:noFill/>
          <a:ln>
            <a:noFill/>
          </a:ln>
          <a:effectLst>
            <a:outerShdw blurRad="57150" rotWithShape="0" algn="bl" dir="5400000" dist="19050">
              <a:srgbClr val="A9B7C0">
                <a:alpha val="56000"/>
              </a:srgbClr>
            </a:outerShdw>
          </a:effectLst>
        </p:spPr>
      </p:pic>
      <p:pic>
        <p:nvPicPr>
          <p:cNvPr id="3541" name="Google Shape;3541;p184"/>
          <p:cNvPicPr preferRelativeResize="0"/>
          <p:nvPr/>
        </p:nvPicPr>
        <p:blipFill rotWithShape="1">
          <a:blip r:embed="rId5">
            <a:alphaModFix/>
          </a:blip>
          <a:srcRect b="0" l="0" r="0" t="0"/>
          <a:stretch/>
        </p:blipFill>
        <p:spPr>
          <a:xfrm>
            <a:off x="4589150" y="1447479"/>
            <a:ext cx="1737360" cy="1737360"/>
          </a:xfrm>
          <a:prstGeom prst="rect">
            <a:avLst/>
          </a:prstGeom>
          <a:noFill/>
          <a:ln>
            <a:noFill/>
          </a:ln>
          <a:effectLst>
            <a:outerShdw blurRad="57150" rotWithShape="0" algn="bl" dir="5400000" dist="19050">
              <a:srgbClr val="A9B7C0">
                <a:alpha val="63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5" name="Shape 3545"/>
        <p:cNvGrpSpPr/>
        <p:nvPr/>
      </p:nvGrpSpPr>
      <p:grpSpPr>
        <a:xfrm>
          <a:off x="0" y="0"/>
          <a:ext cx="0" cy="0"/>
          <a:chOff x="0" y="0"/>
          <a:chExt cx="0" cy="0"/>
        </a:xfrm>
      </p:grpSpPr>
      <p:sp>
        <p:nvSpPr>
          <p:cNvPr id="3546" name="Google Shape;3546;p18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UFW </a:t>
            </a:r>
            <a:endParaRPr/>
          </a:p>
        </p:txBody>
      </p:sp>
      <p:sp>
        <p:nvSpPr>
          <p:cNvPr id="3547" name="Google Shape;3547;p18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sp>
        <p:nvSpPr>
          <p:cNvPr id="3072" name="Google Shape;3072;p159"/>
          <p:cNvSpPr/>
          <p:nvPr/>
        </p:nvSpPr>
        <p:spPr>
          <a:xfrm>
            <a:off x="4525" y="-7950"/>
            <a:ext cx="9144000" cy="5159400"/>
          </a:xfrm>
          <a:prstGeom prst="rect">
            <a:avLst/>
          </a:prstGeom>
          <a:gradFill>
            <a:gsLst>
              <a:gs pos="0">
                <a:srgbClr val="FFFFFF"/>
              </a:gs>
              <a:gs pos="100000">
                <a:srgbClr val="C5CFD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3" name="Google Shape;3073;p159"/>
          <p:cNvCxnSpPr/>
          <p:nvPr/>
        </p:nvCxnSpPr>
        <p:spPr>
          <a:xfrm>
            <a:off x="274375" y="640080"/>
            <a:ext cx="8604300" cy="0"/>
          </a:xfrm>
          <a:prstGeom prst="straightConnector1">
            <a:avLst/>
          </a:prstGeom>
          <a:noFill/>
          <a:ln cap="flat" cmpd="sng" w="9525">
            <a:solidFill>
              <a:schemeClr val="dk2"/>
            </a:solidFill>
            <a:prstDash val="solid"/>
            <a:round/>
            <a:headEnd len="med" w="med" type="none"/>
            <a:tailEnd len="med" w="med" type="none"/>
          </a:ln>
        </p:spPr>
      </p:cxnSp>
      <p:sp>
        <p:nvSpPr>
          <p:cNvPr id="3074" name="Google Shape;3074;p159"/>
          <p:cNvSpPr/>
          <p:nvPr/>
        </p:nvSpPr>
        <p:spPr>
          <a:xfrm>
            <a:off x="6103283" y="1076663"/>
            <a:ext cx="1876200" cy="1611600"/>
          </a:xfrm>
          <a:prstGeom prst="triangl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59"/>
          <p:cNvSpPr/>
          <p:nvPr/>
        </p:nvSpPr>
        <p:spPr>
          <a:xfrm rot="10800000">
            <a:off x="6103172" y="2738363"/>
            <a:ext cx="1876200" cy="1611600"/>
          </a:xfrm>
          <a:prstGeom prst="triangle">
            <a:avLst>
              <a:gd fmla="val 50000" name="adj"/>
            </a:avLst>
          </a:prstGeom>
          <a:solidFill>
            <a:srgbClr val="7890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59"/>
          <p:cNvSpPr/>
          <p:nvPr/>
        </p:nvSpPr>
        <p:spPr>
          <a:xfrm>
            <a:off x="5110275" y="2738300"/>
            <a:ext cx="1876200" cy="1611600"/>
          </a:xfrm>
          <a:prstGeom prst="triangle">
            <a:avLst>
              <a:gd fmla="val 50000"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59"/>
          <p:cNvSpPr/>
          <p:nvPr/>
        </p:nvSpPr>
        <p:spPr>
          <a:xfrm>
            <a:off x="7086349" y="2738300"/>
            <a:ext cx="1876200" cy="1611600"/>
          </a:xfrm>
          <a:prstGeom prst="triangle">
            <a:avLst>
              <a:gd fmla="val 50000" name="adj"/>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59"/>
          <p:cNvSpPr txBox="1"/>
          <p:nvPr/>
        </p:nvSpPr>
        <p:spPr>
          <a:xfrm>
            <a:off x="6103283" y="1606262"/>
            <a:ext cx="18762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2CC"/>
                </a:solidFill>
                <a:latin typeface="Roboto Medium"/>
                <a:ea typeface="Roboto Medium"/>
                <a:cs typeface="Roboto Medium"/>
                <a:sym typeface="Roboto Medium"/>
              </a:rPr>
              <a:t>1</a:t>
            </a:r>
            <a:endParaRPr sz="4800">
              <a:solidFill>
                <a:srgbClr val="FFF2CC"/>
              </a:solidFill>
              <a:latin typeface="Roboto Light"/>
              <a:ea typeface="Roboto Light"/>
              <a:cs typeface="Roboto Light"/>
              <a:sym typeface="Roboto Light"/>
            </a:endParaRPr>
          </a:p>
          <a:p>
            <a:pPr indent="0" lvl="0" marL="0" rtl="0" algn="ctr">
              <a:spcBef>
                <a:spcPts val="0"/>
              </a:spcBef>
              <a:spcAft>
                <a:spcPts val="0"/>
              </a:spcAft>
              <a:buNone/>
            </a:pPr>
            <a:r>
              <a:rPr lang="en" sz="1500">
                <a:latin typeface="Roboto Light"/>
                <a:ea typeface="Roboto Light"/>
                <a:cs typeface="Roboto Light"/>
                <a:sym typeface="Roboto Light"/>
              </a:rPr>
              <a:t>Confidentiality</a:t>
            </a:r>
            <a:endParaRPr sz="1500"/>
          </a:p>
        </p:txBody>
      </p:sp>
      <p:sp>
        <p:nvSpPr>
          <p:cNvPr id="3079" name="Google Shape;3079;p159"/>
          <p:cNvSpPr txBox="1"/>
          <p:nvPr/>
        </p:nvSpPr>
        <p:spPr>
          <a:xfrm>
            <a:off x="5110275" y="3300433"/>
            <a:ext cx="18762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D5FCED"/>
                </a:solidFill>
                <a:latin typeface="Roboto Medium"/>
                <a:ea typeface="Roboto Medium"/>
                <a:cs typeface="Roboto Medium"/>
                <a:sym typeface="Roboto Medium"/>
              </a:rPr>
              <a:t>2</a:t>
            </a:r>
            <a:endParaRPr sz="4800">
              <a:solidFill>
                <a:srgbClr val="D5FCED"/>
              </a:solidFill>
              <a:latin typeface="Roboto Light"/>
              <a:ea typeface="Roboto Light"/>
              <a:cs typeface="Roboto Light"/>
              <a:sym typeface="Roboto Light"/>
            </a:endParaRPr>
          </a:p>
          <a:p>
            <a:pPr indent="0" lvl="0" marL="0" rtl="0" algn="ctr">
              <a:spcBef>
                <a:spcPts val="0"/>
              </a:spcBef>
              <a:spcAft>
                <a:spcPts val="0"/>
              </a:spcAft>
              <a:buNone/>
            </a:pPr>
            <a:r>
              <a:rPr lang="en" sz="1500">
                <a:solidFill>
                  <a:srgbClr val="FFFFFF"/>
                </a:solidFill>
                <a:latin typeface="Roboto Light"/>
                <a:ea typeface="Roboto Light"/>
                <a:cs typeface="Roboto Light"/>
                <a:sym typeface="Roboto Light"/>
              </a:rPr>
              <a:t>Integrity</a:t>
            </a:r>
            <a:endParaRPr sz="1500">
              <a:solidFill>
                <a:srgbClr val="FFFFFF"/>
              </a:solidFill>
            </a:endParaRPr>
          </a:p>
        </p:txBody>
      </p:sp>
      <p:sp>
        <p:nvSpPr>
          <p:cNvPr id="3080" name="Google Shape;3080;p159"/>
          <p:cNvSpPr txBox="1"/>
          <p:nvPr/>
        </p:nvSpPr>
        <p:spPr>
          <a:xfrm>
            <a:off x="7086349" y="3300433"/>
            <a:ext cx="1876200" cy="76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CFE2F3"/>
                </a:solidFill>
                <a:latin typeface="Roboto Medium"/>
                <a:ea typeface="Roboto Medium"/>
                <a:cs typeface="Roboto Medium"/>
                <a:sym typeface="Roboto Medium"/>
              </a:rPr>
              <a:t>3</a:t>
            </a:r>
            <a:endParaRPr sz="4800">
              <a:solidFill>
                <a:srgbClr val="CFE2F3"/>
              </a:solidFill>
              <a:latin typeface="Roboto Light"/>
              <a:ea typeface="Roboto Light"/>
              <a:cs typeface="Roboto Light"/>
              <a:sym typeface="Roboto Light"/>
            </a:endParaRPr>
          </a:p>
          <a:p>
            <a:pPr indent="0" lvl="0" marL="0" rtl="0" algn="ctr">
              <a:spcBef>
                <a:spcPts val="0"/>
              </a:spcBef>
              <a:spcAft>
                <a:spcPts val="0"/>
              </a:spcAft>
              <a:buNone/>
            </a:pPr>
            <a:r>
              <a:rPr lang="en" sz="1500">
                <a:solidFill>
                  <a:srgbClr val="FFFFFF"/>
                </a:solidFill>
                <a:latin typeface="Roboto Light"/>
                <a:ea typeface="Roboto Light"/>
                <a:cs typeface="Roboto Light"/>
                <a:sym typeface="Roboto Light"/>
              </a:rPr>
              <a:t>Availability</a:t>
            </a:r>
            <a:endParaRPr sz="1500">
              <a:solidFill>
                <a:srgbClr val="FFFFFF"/>
              </a:solidFill>
            </a:endParaRPr>
          </a:p>
        </p:txBody>
      </p:sp>
      <p:sp>
        <p:nvSpPr>
          <p:cNvPr id="3081" name="Google Shape;3081;p159"/>
          <p:cNvSpPr txBox="1"/>
          <p:nvPr/>
        </p:nvSpPr>
        <p:spPr>
          <a:xfrm>
            <a:off x="6103283" y="3346535"/>
            <a:ext cx="18762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swald"/>
                <a:ea typeface="Oswald"/>
                <a:cs typeface="Oswald"/>
                <a:sym typeface="Oswald"/>
              </a:rPr>
              <a:t>INFORMATION </a:t>
            </a:r>
            <a:endParaRPr sz="1200">
              <a:solidFill>
                <a:srgbClr val="FFFFFF"/>
              </a:solidFill>
              <a:latin typeface="Oswald"/>
              <a:ea typeface="Oswald"/>
              <a:cs typeface="Oswald"/>
              <a:sym typeface="Oswald"/>
            </a:endParaRPr>
          </a:p>
          <a:p>
            <a:pPr indent="0" lvl="0" marL="0" rtl="0" algn="ctr">
              <a:spcBef>
                <a:spcPts val="0"/>
              </a:spcBef>
              <a:spcAft>
                <a:spcPts val="0"/>
              </a:spcAft>
              <a:buNone/>
            </a:pPr>
            <a:r>
              <a:rPr lang="en" sz="1200">
                <a:solidFill>
                  <a:srgbClr val="FFFFFF"/>
                </a:solidFill>
                <a:latin typeface="Oswald"/>
                <a:ea typeface="Oswald"/>
                <a:cs typeface="Oswald"/>
                <a:sym typeface="Oswald"/>
              </a:rPr>
              <a:t>SECURITY</a:t>
            </a:r>
            <a:endParaRPr sz="1200">
              <a:solidFill>
                <a:srgbClr val="FFFFFF"/>
              </a:solidFill>
              <a:latin typeface="Oswald"/>
              <a:ea typeface="Oswald"/>
              <a:cs typeface="Oswald"/>
              <a:sym typeface="Oswald"/>
            </a:endParaRPr>
          </a:p>
        </p:txBody>
      </p:sp>
      <p:pic>
        <p:nvPicPr>
          <p:cNvPr id="3082" name="Google Shape;3082;p159"/>
          <p:cNvPicPr preferRelativeResize="0"/>
          <p:nvPr/>
        </p:nvPicPr>
        <p:blipFill>
          <a:blip r:embed="rId3">
            <a:alphaModFix/>
          </a:blip>
          <a:stretch>
            <a:fillRect/>
          </a:stretch>
        </p:blipFill>
        <p:spPr>
          <a:xfrm>
            <a:off x="6794653" y="2807500"/>
            <a:ext cx="493348" cy="560038"/>
          </a:xfrm>
          <a:prstGeom prst="rect">
            <a:avLst/>
          </a:prstGeom>
          <a:noFill/>
          <a:ln>
            <a:noFill/>
          </a:ln>
        </p:spPr>
      </p:pic>
      <p:sp>
        <p:nvSpPr>
          <p:cNvPr id="3083" name="Google Shape;3083;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Limits of Cryptography</a:t>
            </a:r>
            <a:endParaRPr/>
          </a:p>
        </p:txBody>
      </p:sp>
      <p:sp>
        <p:nvSpPr>
          <p:cNvPr id="3084" name="Google Shape;3084;p1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00000"/>
              </a:lnSpc>
              <a:spcBef>
                <a:spcPts val="0"/>
              </a:spcBef>
              <a:spcAft>
                <a:spcPts val="0"/>
              </a:spcAft>
              <a:buNone/>
            </a:pPr>
            <a:r>
              <a:rPr lang="en"/>
              <a:t>Last week, we learned how cryptographic tools </a:t>
            </a:r>
            <a:r>
              <a:rPr lang="en"/>
              <a:t>h</a:t>
            </a:r>
            <a:r>
              <a:rPr lang="en"/>
              <a:t>elp maintain </a:t>
            </a:r>
            <a:endParaRPr/>
          </a:p>
          <a:p>
            <a:pPr indent="0" lvl="0" marL="0" rtl="0" algn="l">
              <a:lnSpc>
                <a:spcPct val="100000"/>
              </a:lnSpc>
              <a:spcBef>
                <a:spcPts val="0"/>
              </a:spcBef>
              <a:spcAft>
                <a:spcPts val="0"/>
              </a:spcAft>
              <a:buNone/>
            </a:pPr>
            <a:r>
              <a:rPr lang="en"/>
              <a:t>confidentiality, integrity, and availability of data </a:t>
            </a:r>
            <a:endParaRPr/>
          </a:p>
          <a:p>
            <a:pPr indent="0" lvl="0" marL="0" rtl="0" algn="l">
              <a:lnSpc>
                <a:spcPct val="100000"/>
              </a:lnSpc>
              <a:spcBef>
                <a:spcPts val="0"/>
              </a:spcBef>
              <a:spcAft>
                <a:spcPts val="0"/>
              </a:spcAft>
              <a:buNone/>
            </a:pPr>
            <a:r>
              <a:rPr lang="en"/>
              <a:t>at rest and in transit.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rPr lang="en"/>
              <a:t>  </a:t>
            </a:r>
            <a:endParaRPr/>
          </a:p>
        </p:txBody>
      </p:sp>
      <p:sp>
        <p:nvSpPr>
          <p:cNvPr id="3085" name="Google Shape;3085;p159"/>
          <p:cNvSpPr txBox="1"/>
          <p:nvPr>
            <p:ph idx="3" type="body"/>
          </p:nvPr>
        </p:nvSpPr>
        <p:spPr>
          <a:xfrm>
            <a:off x="225" y="1822875"/>
            <a:ext cx="5433600" cy="1884300"/>
          </a:xfrm>
          <a:prstGeom prst="rect">
            <a:avLst/>
          </a:prstGeom>
        </p:spPr>
        <p:txBody>
          <a:bodyPr anchorCtr="0" anchor="t" bIns="914400" lIns="457200" spcFirstLastPara="1" rIns="457200" wrap="square" tIns="0">
            <a:noAutofit/>
          </a:bodyPr>
          <a:lstStyle/>
          <a:p>
            <a:pPr indent="-186689" lvl="0" marL="393192" rtl="0" algn="l">
              <a:lnSpc>
                <a:spcPct val="115000"/>
              </a:lnSpc>
              <a:spcBef>
                <a:spcPts val="0"/>
              </a:spcBef>
              <a:spcAft>
                <a:spcPts val="0"/>
              </a:spcAft>
              <a:buClr>
                <a:srgbClr val="0B5394"/>
              </a:buClr>
              <a:buSzPts val="1500"/>
              <a:buChar char="●"/>
            </a:pPr>
            <a:r>
              <a:rPr lang="en" sz="1500"/>
              <a:t>Suppose a </a:t>
            </a:r>
            <a:r>
              <a:rPr lang="en" sz="1500"/>
              <a:t>malicious actors attempted to hack into a hospital's web server in order to perform a ransomware attack.</a:t>
            </a:r>
            <a:endParaRPr sz="1500"/>
          </a:p>
          <a:p>
            <a:pPr indent="-186689" lvl="0" marL="393192" rtl="0" algn="l">
              <a:lnSpc>
                <a:spcPct val="115000"/>
              </a:lnSpc>
              <a:spcBef>
                <a:spcPts val="1000"/>
              </a:spcBef>
              <a:spcAft>
                <a:spcPts val="0"/>
              </a:spcAft>
              <a:buClr>
                <a:srgbClr val="0B5394"/>
              </a:buClr>
              <a:buSzPts val="1500"/>
              <a:buChar char="●"/>
            </a:pPr>
            <a:r>
              <a:rPr lang="en" sz="1500"/>
              <a:t>In an effort to keep the private health information of their patients secure, the hospital protects secured access to its website using a cryptographic RSA VPN connection. </a:t>
            </a:r>
            <a:endParaRPr sz="1500"/>
          </a:p>
          <a:p>
            <a:pPr indent="-186689" lvl="0" marL="393192" rtl="0" algn="l">
              <a:lnSpc>
                <a:spcPct val="115000"/>
              </a:lnSpc>
              <a:spcBef>
                <a:spcPts val="1000"/>
              </a:spcBef>
              <a:spcAft>
                <a:spcPts val="0"/>
              </a:spcAft>
              <a:buClr>
                <a:srgbClr val="0B5394"/>
              </a:buClr>
              <a:buSzPts val="1500"/>
              <a:buChar char="●"/>
            </a:pPr>
            <a:r>
              <a:rPr lang="en" sz="1500"/>
              <a:t>While these tools are important, cryptography is only a part of a multifaceted network defense ecosystem used to protect private information and critical network infrastructure.</a:t>
            </a:r>
            <a:endParaRPr sz="1500"/>
          </a:p>
          <a:p>
            <a:pPr indent="0" lvl="0" marL="0" rtl="0" algn="l">
              <a:lnSpc>
                <a:spcPct val="115000"/>
              </a:lnSpc>
              <a:spcBef>
                <a:spcPts val="1000"/>
              </a:spcBef>
              <a:spcAft>
                <a:spcPts val="1000"/>
              </a:spcAft>
              <a:buNone/>
            </a:pPr>
            <a:r>
              <a:t/>
            </a:r>
            <a:endParaRPr/>
          </a:p>
        </p:txBody>
      </p:sp>
      <p:sp>
        <p:nvSpPr>
          <p:cNvPr id="3086" name="Google Shape;3086;p1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3551" name="Shape 3551"/>
        <p:cNvGrpSpPr/>
        <p:nvPr/>
      </p:nvGrpSpPr>
      <p:grpSpPr>
        <a:xfrm>
          <a:off x="0" y="0"/>
          <a:ext cx="0" cy="0"/>
          <a:chOff x="0" y="0"/>
          <a:chExt cx="0" cy="0"/>
        </a:xfrm>
      </p:grpSpPr>
      <p:sp>
        <p:nvSpPr>
          <p:cNvPr id="3552" name="Google Shape;3552;p1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Uncomplicated Firewall (UFW)</a:t>
            </a:r>
            <a:endParaRPr/>
          </a:p>
        </p:txBody>
      </p:sp>
      <p:sp>
        <p:nvSpPr>
          <p:cNvPr id="3553" name="Google Shape;3553;p1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UFW is a multifunctional firewall that provides stateless and stateful packet filtering.</a:t>
            </a:r>
            <a:endParaRPr/>
          </a:p>
        </p:txBody>
      </p:sp>
      <p:sp>
        <p:nvSpPr>
          <p:cNvPr id="3554" name="Google Shape;3554;p1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555" name="Google Shape;3555;p186"/>
          <p:cNvSpPr txBox="1"/>
          <p:nvPr>
            <p:ph idx="3" type="body"/>
          </p:nvPr>
        </p:nvSpPr>
        <p:spPr>
          <a:xfrm>
            <a:off x="175" y="1561900"/>
            <a:ext cx="5197200" cy="3304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317500" lvl="0" marL="457200" rtl="0" algn="l">
              <a:spcBef>
                <a:spcPts val="800"/>
              </a:spcBef>
              <a:spcAft>
                <a:spcPts val="0"/>
              </a:spcAft>
              <a:buSzPts val="1400"/>
              <a:buChar char="●"/>
            </a:pPr>
            <a:r>
              <a:rPr lang="en"/>
              <a:t>It works on all kinds of network address and port translation, such as  Network Address Translation (NAT) and Network Address Protection (NAP).</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Char char="●"/>
            </a:pPr>
            <a:r>
              <a:rPr lang="en"/>
              <a:t>It is a standard Linux firewall, available by default in the latest Ubuntu installations.</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pic>
        <p:nvPicPr>
          <p:cNvPr id="3556" name="Google Shape;3556;p186"/>
          <p:cNvPicPr preferRelativeResize="0"/>
          <p:nvPr/>
        </p:nvPicPr>
        <p:blipFill rotWithShape="1">
          <a:blip r:embed="rId3">
            <a:alphaModFix/>
          </a:blip>
          <a:srcRect b="0" l="0" r="0" t="0"/>
          <a:stretch/>
        </p:blipFill>
        <p:spPr>
          <a:xfrm>
            <a:off x="5403650" y="1474213"/>
            <a:ext cx="2791850" cy="300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F3F8"/>
        </a:solidFill>
      </p:bgPr>
    </p:bg>
    <p:spTree>
      <p:nvGrpSpPr>
        <p:cNvPr id="3560" name="Shape 3560"/>
        <p:cNvGrpSpPr/>
        <p:nvPr/>
      </p:nvGrpSpPr>
      <p:grpSpPr>
        <a:xfrm>
          <a:off x="0" y="0"/>
          <a:ext cx="0" cy="0"/>
          <a:chOff x="0" y="0"/>
          <a:chExt cx="0" cy="0"/>
        </a:xfrm>
      </p:grpSpPr>
      <p:sp>
        <p:nvSpPr>
          <p:cNvPr id="3561" name="Google Shape;3561;p1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Uncomplicated Firewall</a:t>
            </a:r>
            <a:endParaRPr>
              <a:solidFill>
                <a:schemeClr val="dk1"/>
              </a:solidFill>
            </a:endParaRPr>
          </a:p>
          <a:p>
            <a:pPr indent="0" lvl="0" marL="0" rtl="0" algn="l">
              <a:spcBef>
                <a:spcPts val="0"/>
              </a:spcBef>
              <a:spcAft>
                <a:spcPts val="0"/>
              </a:spcAft>
              <a:buNone/>
            </a:pPr>
            <a:r>
              <a:t/>
            </a:r>
            <a:endParaRPr/>
          </a:p>
        </p:txBody>
      </p:sp>
      <p:sp>
        <p:nvSpPr>
          <p:cNvPr id="3562" name="Google Shape;3562;p1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UFW provides the following features:</a:t>
            </a:r>
            <a:endParaRPr>
              <a:solidFill>
                <a:schemeClr val="dk1"/>
              </a:solidFill>
            </a:endParaRPr>
          </a:p>
          <a:p>
            <a:pPr indent="0" lvl="0" marL="0" rtl="0" algn="l">
              <a:spcBef>
                <a:spcPts val="0"/>
              </a:spcBef>
              <a:spcAft>
                <a:spcPts val="0"/>
              </a:spcAft>
              <a:buNone/>
            </a:pPr>
            <a:r>
              <a:t/>
            </a:r>
            <a:endParaRPr/>
          </a:p>
        </p:txBody>
      </p:sp>
      <p:graphicFrame>
        <p:nvGraphicFramePr>
          <p:cNvPr id="3563" name="Google Shape;3563;p187"/>
          <p:cNvGraphicFramePr/>
          <p:nvPr/>
        </p:nvGraphicFramePr>
        <p:xfrm>
          <a:off x="419100" y="1183050"/>
          <a:ext cx="3000000" cy="3000000"/>
        </p:xfrm>
        <a:graphic>
          <a:graphicData uri="http://schemas.openxmlformats.org/drawingml/2006/table">
            <a:tbl>
              <a:tblPr>
                <a:noFill/>
                <a:tableStyleId>{0EDEF5AF-4A84-4934-98FE-6FAF9F943309}</a:tableStyleId>
              </a:tblPr>
              <a:tblGrid>
                <a:gridCol w="2172375"/>
                <a:gridCol w="6157275"/>
              </a:tblGrid>
              <a:tr h="381000">
                <a:tc>
                  <a:txBody>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Term</a:t>
                      </a:r>
                      <a:endParaRPr sz="1800">
                        <a:solidFill>
                          <a:srgbClr val="FFFFFF"/>
                        </a:solidFill>
                        <a:latin typeface="Roboto Medium"/>
                        <a:ea typeface="Roboto Medium"/>
                        <a:cs typeface="Roboto Medium"/>
                        <a:sym typeface="Roboto Medium"/>
                      </a:endParaRPr>
                    </a:p>
                  </a:txBody>
                  <a:tcPr marT="45700" marB="0" marR="91425" marL="91425">
                    <a:lnL cap="flat" cmpd="sng" w="9525">
                      <a:solidFill>
                        <a:srgbClr val="1B8DBC"/>
                      </a:solidFill>
                      <a:prstDash val="solid"/>
                      <a:round/>
                      <a:headEnd len="sm" w="sm" type="none"/>
                      <a:tailEnd len="sm" w="sm" type="none"/>
                    </a:lnL>
                    <a:lnR cap="flat" cmpd="sng" w="9525">
                      <a:solidFill>
                        <a:srgbClr val="1B8DBC"/>
                      </a:solidFill>
                      <a:prstDash val="solid"/>
                      <a:round/>
                      <a:headEnd len="sm" w="sm" type="none"/>
                      <a:tailEnd len="sm" w="sm" type="none"/>
                    </a:lnR>
                    <a:lnT cap="flat" cmpd="sng" w="9525">
                      <a:solidFill>
                        <a:srgbClr val="1B8DBC"/>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Definition</a:t>
                      </a:r>
                      <a:endParaRPr sz="1800">
                        <a:solidFill>
                          <a:srgbClr val="FFFFFF"/>
                        </a:solidFill>
                        <a:latin typeface="Roboto Medium"/>
                        <a:ea typeface="Roboto Medium"/>
                        <a:cs typeface="Roboto Medium"/>
                        <a:sym typeface="Roboto Medium"/>
                      </a:endParaRPr>
                    </a:p>
                  </a:txBody>
                  <a:tcPr marT="45700" marB="0" marR="91425" marL="91425">
                    <a:lnL cap="flat" cmpd="sng" w="9525">
                      <a:solidFill>
                        <a:srgbClr val="1B8DBC"/>
                      </a:solidFill>
                      <a:prstDash val="solid"/>
                      <a:round/>
                      <a:headEnd len="sm" w="sm" type="none"/>
                      <a:tailEnd len="sm" w="sm" type="none"/>
                    </a:lnL>
                    <a:lnR cap="flat" cmpd="sng" w="9525">
                      <a:solidFill>
                        <a:srgbClr val="1B8DBC"/>
                      </a:solidFill>
                      <a:prstDash val="solid"/>
                      <a:round/>
                      <a:headEnd len="sm" w="sm" type="none"/>
                      <a:tailEnd len="sm" w="sm" type="none"/>
                    </a:lnR>
                    <a:lnT cap="flat" cmpd="sng" w="9525">
                      <a:solidFill>
                        <a:srgbClr val="1B8DBC"/>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b="1" lang="en" sz="1500">
                          <a:solidFill>
                            <a:schemeClr val="dk1"/>
                          </a:solidFill>
                          <a:latin typeface="Roboto"/>
                          <a:ea typeface="Roboto"/>
                          <a:cs typeface="Roboto"/>
                          <a:sym typeface="Roboto"/>
                        </a:rPr>
                        <a:t>Host-Based </a:t>
                      </a:r>
                      <a:endParaRPr sz="1500">
                        <a:latin typeface="Roboto"/>
                        <a:ea typeface="Roboto"/>
                        <a:cs typeface="Roboto"/>
                        <a:sym typeface="Robo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UFW is most commonly used on hosts. </a:t>
                      </a:r>
                      <a:endParaRPr sz="1500">
                        <a:latin typeface="Roboto"/>
                        <a:ea typeface="Roboto"/>
                        <a:cs typeface="Roboto"/>
                        <a:sym typeface="Roboto"/>
                      </a:endParaRPr>
                    </a:p>
                  </a:txBody>
                  <a:tcPr marT="91425" marB="91425" marR="0"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Logging</a:t>
                      </a:r>
                      <a:endParaRPr sz="1500">
                        <a:latin typeface="Roboto"/>
                        <a:ea typeface="Roboto"/>
                        <a:cs typeface="Roboto"/>
                        <a:sym typeface="Robo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FFE8">
                        <a:alpha val="64800"/>
                      </a:srgbClr>
                    </a:solidFill>
                  </a:tcPr>
                </a:tc>
                <a:tc>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UFW has the ability to generate multi-level logs, providing great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insight into attacks.</a:t>
                      </a:r>
                      <a:endParaRPr sz="1500">
                        <a:latin typeface="Roboto"/>
                        <a:ea typeface="Roboto"/>
                        <a:cs typeface="Roboto"/>
                        <a:sym typeface="Roboto"/>
                      </a:endParaRPr>
                    </a:p>
                  </a:txBody>
                  <a:tcPr marT="91425" marB="91425" marR="0"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FFE8">
                        <a:alpha val="64800"/>
                      </a:srgbClr>
                    </a:solidFill>
                  </a:tcPr>
                </a:tc>
              </a:tr>
              <a:tr h="396200">
                <a:tc>
                  <a:txBody>
                    <a:bodyPr/>
                    <a:lstStyle/>
                    <a:p>
                      <a:pPr indent="0" lvl="0" marL="0" rtl="0" algn="l">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Remote Management</a:t>
                      </a:r>
                      <a:endParaRPr sz="1500">
                        <a:latin typeface="Roboto"/>
                        <a:ea typeface="Roboto"/>
                        <a:cs typeface="Roboto"/>
                        <a:sym typeface="Robo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Firewalls can be remotely managed. For example, through SSH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via port </a:t>
                      </a:r>
                      <a:r>
                        <a:rPr lang="en" sz="1700">
                          <a:solidFill>
                            <a:schemeClr val="dk1"/>
                          </a:solidFill>
                          <a:latin typeface="Inconsolata"/>
                          <a:ea typeface="Inconsolata"/>
                          <a:cs typeface="Inconsolata"/>
                          <a:sym typeface="Inconsolata"/>
                        </a:rPr>
                        <a:t>22</a:t>
                      </a:r>
                      <a:r>
                        <a:rPr lang="en" sz="1500">
                          <a:solidFill>
                            <a:schemeClr val="dk1"/>
                          </a:solidFill>
                          <a:latin typeface="Roboto"/>
                          <a:ea typeface="Roboto"/>
                          <a:cs typeface="Roboto"/>
                          <a:sym typeface="Roboto"/>
                        </a:rPr>
                        <a:t>. (</a:t>
                      </a:r>
                      <a:r>
                        <a:rPr i="1" lang="en" sz="1500">
                          <a:solidFill>
                            <a:schemeClr val="dk1"/>
                          </a:solidFill>
                          <a:latin typeface="Roboto"/>
                          <a:ea typeface="Roboto"/>
                          <a:cs typeface="Roboto"/>
                          <a:sym typeface="Roboto"/>
                        </a:rPr>
                        <a:t>Security concern</a:t>
                      </a:r>
                      <a:r>
                        <a:rPr i="1" lang="en" sz="1500">
                          <a:solidFill>
                            <a:schemeClr val="dk1"/>
                          </a:solidFill>
                          <a:latin typeface="Roboto"/>
                          <a:ea typeface="Roboto"/>
                          <a:cs typeface="Roboto"/>
                          <a:sym typeface="Roboto"/>
                        </a:rPr>
                        <a:t>?)</a:t>
                      </a:r>
                      <a:endParaRPr sz="1500">
                        <a:latin typeface="Roboto"/>
                        <a:ea typeface="Roboto"/>
                        <a:cs typeface="Roboto"/>
                        <a:sym typeface="Roboto"/>
                      </a:endParaRPr>
                    </a:p>
                  </a:txBody>
                  <a:tcPr marT="91425" marB="91425" marR="0"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FFFF"/>
                    </a:solidFill>
                  </a:tcPr>
                </a:tc>
              </a:tr>
              <a:tr h="396200">
                <a:tc>
                  <a:txBody>
                    <a:bodyPr/>
                    <a:lstStyle/>
                    <a:p>
                      <a:pPr indent="0" lvl="0" marL="0" rtl="0" algn="l">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Rules for Allow / Deny</a:t>
                      </a:r>
                      <a:endParaRPr sz="1500">
                        <a:latin typeface="Roboto"/>
                        <a:ea typeface="Roboto"/>
                        <a:cs typeface="Roboto"/>
                        <a:sym typeface="Robo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FFE8">
                        <a:alpha val="64800"/>
                      </a:srgbClr>
                    </a:solidFill>
                  </a:tcPr>
                </a:tc>
                <a:tc>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Examines source and destination IP addresses, port numbers,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and packet types, all without opening the packet. Also uses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TCP handshake, packet inspection.</a:t>
                      </a:r>
                      <a:endParaRPr sz="1500">
                        <a:latin typeface="Roboto"/>
                        <a:ea typeface="Roboto"/>
                        <a:cs typeface="Roboto"/>
                        <a:sym typeface="Roboto"/>
                      </a:endParaRPr>
                    </a:p>
                  </a:txBody>
                  <a:tcPr marT="91425" marB="91425" marR="0"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FFE8">
                        <a:alpha val="64800"/>
                      </a:srgbClr>
                    </a:solidFill>
                  </a:tcPr>
                </a:tc>
              </a:tr>
              <a:tr h="396200">
                <a:tc>
                  <a:txBody>
                    <a:bodyPr/>
                    <a:lstStyle/>
                    <a:p>
                      <a:pPr indent="0" lvl="0" marL="0" rtl="0" algn="l">
                        <a:spcBef>
                          <a:spcPts val="0"/>
                        </a:spcBef>
                        <a:spcAft>
                          <a:spcPts val="0"/>
                        </a:spcAft>
                        <a:buClr>
                          <a:schemeClr val="dk1"/>
                        </a:buClr>
                        <a:buSzPts val="1100"/>
                        <a:buFont typeface="Arial"/>
                        <a:buNone/>
                      </a:pPr>
                      <a:r>
                        <a:rPr b="1" lang="en" sz="1500">
                          <a:solidFill>
                            <a:schemeClr val="dk1"/>
                          </a:solidFill>
                          <a:latin typeface="Roboto"/>
                          <a:ea typeface="Roboto"/>
                          <a:cs typeface="Roboto"/>
                          <a:sym typeface="Roboto"/>
                        </a:rPr>
                        <a:t>Rate-Limiting</a:t>
                      </a:r>
                      <a:endParaRPr sz="1500">
                        <a:latin typeface="Roboto"/>
                        <a:ea typeface="Roboto"/>
                        <a:cs typeface="Roboto"/>
                        <a:sym typeface="Roboto"/>
                      </a:endParaRPr>
                    </a:p>
                  </a:txBody>
                  <a:tcPr marT="91425" marB="91425" marR="91425" marL="9142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Supports rate-limited connections to protect from brute force attacks.</a:t>
                      </a:r>
                      <a:endParaRPr sz="1500">
                        <a:latin typeface="Roboto"/>
                        <a:ea typeface="Roboto"/>
                        <a:cs typeface="Roboto"/>
                        <a:sym typeface="Roboto"/>
                      </a:endParaRPr>
                    </a:p>
                  </a:txBody>
                  <a:tcPr marT="91425" marB="91425" marR="0" marL="182875">
                    <a:lnL cap="flat" cmpd="sng" w="9525">
                      <a:solidFill>
                        <a:schemeClr val="accent5"/>
                      </a:solidFill>
                      <a:prstDash val="solid"/>
                      <a:round/>
                      <a:headEnd len="sm" w="sm" type="none"/>
                      <a:tailEnd len="sm" w="sm" type="none"/>
                    </a:lnL>
                    <a:lnR cap="flat" cmpd="sng" w="9525">
                      <a:solidFill>
                        <a:schemeClr val="accent5"/>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5F3F8"/>
        </a:solidFill>
      </p:bgPr>
    </p:bg>
    <p:spTree>
      <p:nvGrpSpPr>
        <p:cNvPr id="3567" name="Shape 3567"/>
        <p:cNvGrpSpPr/>
        <p:nvPr/>
      </p:nvGrpSpPr>
      <p:grpSpPr>
        <a:xfrm>
          <a:off x="0" y="0"/>
          <a:ext cx="0" cy="0"/>
          <a:chOff x="0" y="0"/>
          <a:chExt cx="0" cy="0"/>
        </a:xfrm>
      </p:grpSpPr>
      <p:sp>
        <p:nvSpPr>
          <p:cNvPr id="3568" name="Google Shape;3568;p188"/>
          <p:cNvSpPr/>
          <p:nvPr/>
        </p:nvSpPr>
        <p:spPr>
          <a:xfrm flipH="1">
            <a:off x="724275" y="193852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88"/>
          <p:cNvSpPr/>
          <p:nvPr/>
        </p:nvSpPr>
        <p:spPr>
          <a:xfrm flipH="1">
            <a:off x="3572250" y="193852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88"/>
          <p:cNvSpPr/>
          <p:nvPr/>
        </p:nvSpPr>
        <p:spPr>
          <a:xfrm flipH="1">
            <a:off x="6401175" y="193852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UFW Demo</a:t>
            </a:r>
            <a:endParaRPr/>
          </a:p>
        </p:txBody>
      </p:sp>
      <p:sp>
        <p:nvSpPr>
          <p:cNvPr id="3572" name="Google Shape;3572;p1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the next demo, we will work with th</a:t>
            </a:r>
            <a:r>
              <a:rPr lang="en"/>
              <a:t>e following </a:t>
            </a:r>
            <a:r>
              <a:rPr lang="en"/>
              <a:t>scenario</a:t>
            </a:r>
            <a:r>
              <a:rPr lang="en"/>
              <a:t>: </a:t>
            </a:r>
            <a:endParaRPr/>
          </a:p>
        </p:txBody>
      </p:sp>
      <p:sp>
        <p:nvSpPr>
          <p:cNvPr id="3573" name="Google Shape;3573;p18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574" name="Google Shape;3574;p188"/>
          <p:cNvSpPr txBox="1"/>
          <p:nvPr>
            <p:ph idx="3" type="subTitle"/>
          </p:nvPr>
        </p:nvSpPr>
        <p:spPr>
          <a:xfrm>
            <a:off x="724275" y="1937826"/>
            <a:ext cx="2371500" cy="251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The IT department is hosting a website that requires the use of both normal and encrypted web traffic.</a:t>
            </a:r>
            <a:endParaRPr/>
          </a:p>
        </p:txBody>
      </p:sp>
      <p:sp>
        <p:nvSpPr>
          <p:cNvPr id="3575" name="Google Shape;3575;p188"/>
          <p:cNvSpPr txBox="1"/>
          <p:nvPr>
            <p:ph idx="4" type="subTitle"/>
          </p:nvPr>
        </p:nvSpPr>
        <p:spPr>
          <a:xfrm>
            <a:off x="35722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Your CISO has released a security advisory authorizing the use of secured remote firewall administration.</a:t>
            </a:r>
            <a:endParaRPr/>
          </a:p>
        </p:txBody>
      </p:sp>
      <p:sp>
        <p:nvSpPr>
          <p:cNvPr id="3576" name="Google Shape;3576;p188"/>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a:t>Because of this, we need to open ports </a:t>
            </a:r>
            <a:r>
              <a:rPr lang="en" sz="1600">
                <a:latin typeface="Inconsolata"/>
                <a:ea typeface="Inconsolata"/>
                <a:cs typeface="Inconsolata"/>
                <a:sym typeface="Inconsolata"/>
              </a:rPr>
              <a:t>22</a:t>
            </a:r>
            <a:r>
              <a:rPr lang="en"/>
              <a:t>, </a:t>
            </a:r>
            <a:r>
              <a:rPr lang="en" sz="1600">
                <a:latin typeface="Inconsolata"/>
                <a:ea typeface="Inconsolata"/>
                <a:cs typeface="Inconsolata"/>
                <a:sym typeface="Inconsolata"/>
              </a:rPr>
              <a:t>80</a:t>
            </a:r>
            <a:r>
              <a:rPr lang="en"/>
              <a:t>, and </a:t>
            </a:r>
            <a:r>
              <a:rPr lang="en" sz="1600">
                <a:latin typeface="Inconsolata"/>
                <a:ea typeface="Inconsolata"/>
                <a:cs typeface="Inconsolata"/>
                <a:sym typeface="Inconsolata"/>
              </a:rPr>
              <a:t>443</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0" name="Shape 3580"/>
        <p:cNvGrpSpPr/>
        <p:nvPr/>
      </p:nvGrpSpPr>
      <p:grpSpPr>
        <a:xfrm>
          <a:off x="0" y="0"/>
          <a:ext cx="0" cy="0"/>
          <a:chOff x="0" y="0"/>
          <a:chExt cx="0" cy="0"/>
        </a:xfrm>
      </p:grpSpPr>
      <p:sp>
        <p:nvSpPr>
          <p:cNvPr id="3581" name="Google Shape;3581;p1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latin typeface="Roboto Light"/>
                <a:ea typeface="Roboto Light"/>
                <a:cs typeface="Roboto Light"/>
                <a:sym typeface="Roboto Light"/>
              </a:rPr>
              <a:t>UFW</a:t>
            </a:r>
            <a:endParaRPr>
              <a:latin typeface="Roboto Light"/>
              <a:ea typeface="Roboto Light"/>
              <a:cs typeface="Roboto Light"/>
              <a:sym typeface="Roboto Light"/>
            </a:endParaRPr>
          </a:p>
        </p:txBody>
      </p:sp>
      <p:sp>
        <p:nvSpPr>
          <p:cNvPr id="3582" name="Google Shape;3582;p18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sp>
        <p:nvSpPr>
          <p:cNvPr id="3587" name="Google Shape;3587;p19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3588" name="Google Shape;3588;p19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000">
                <a:latin typeface="Roboto Medium"/>
                <a:ea typeface="Roboto Medium"/>
                <a:cs typeface="Roboto Medium"/>
                <a:sym typeface="Roboto Medium"/>
              </a:rPr>
              <a:t>Activity:</a:t>
            </a:r>
            <a:r>
              <a:rPr lang="en" sz="3000">
                <a:latin typeface="Roboto Light"/>
                <a:ea typeface="Roboto Light"/>
                <a:cs typeface="Roboto Light"/>
                <a:sym typeface="Roboto Light"/>
              </a:rPr>
              <a:t> Configuring UFW</a:t>
            </a:r>
            <a:endParaRPr sz="3000">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200">
                <a:latin typeface="Roboto Light"/>
                <a:ea typeface="Roboto Light"/>
                <a:cs typeface="Roboto Light"/>
                <a:sym typeface="Roboto Light"/>
              </a:rPr>
              <a:t>In this activity, you will use UFW to harden your system and ensure that your organization complies with PCI DSS (Payment Card Industry Data Security Standard). </a:t>
            </a:r>
            <a:endParaRPr sz="2200">
              <a:latin typeface="Roboto Light"/>
              <a:ea typeface="Roboto Light"/>
              <a:cs typeface="Roboto Light"/>
              <a:sym typeface="Roboto Light"/>
            </a:endParaRPr>
          </a:p>
        </p:txBody>
      </p:sp>
      <p:sp>
        <p:nvSpPr>
          <p:cNvPr id="3589" name="Google Shape;3589;p19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3" name="Shape 3593"/>
        <p:cNvGrpSpPr/>
        <p:nvPr/>
      </p:nvGrpSpPr>
      <p:grpSpPr>
        <a:xfrm>
          <a:off x="0" y="0"/>
          <a:ext cx="0" cy="0"/>
          <a:chOff x="0" y="0"/>
          <a:chExt cx="0" cy="0"/>
        </a:xfrm>
      </p:grpSpPr>
      <p:sp>
        <p:nvSpPr>
          <p:cNvPr id="3594" name="Google Shape;3594;p19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8" name="Shape 3598"/>
        <p:cNvGrpSpPr/>
        <p:nvPr/>
      </p:nvGrpSpPr>
      <p:grpSpPr>
        <a:xfrm>
          <a:off x="0" y="0"/>
          <a:ext cx="0" cy="0"/>
          <a:chOff x="0" y="0"/>
          <a:chExt cx="0" cy="0"/>
        </a:xfrm>
      </p:grpSpPr>
      <p:pic>
        <p:nvPicPr>
          <p:cNvPr id="3599" name="Google Shape;3599;p192"/>
          <p:cNvPicPr preferRelativeResize="0"/>
          <p:nvPr/>
        </p:nvPicPr>
        <p:blipFill>
          <a:blip r:embed="rId3">
            <a:alphaModFix/>
          </a:blip>
          <a:stretch>
            <a:fillRect/>
          </a:stretch>
        </p:blipFill>
        <p:spPr>
          <a:xfrm>
            <a:off x="-42900" y="-24125"/>
            <a:ext cx="9229800" cy="5191749"/>
          </a:xfrm>
          <a:prstGeom prst="rect">
            <a:avLst/>
          </a:prstGeom>
          <a:noFill/>
          <a:ln>
            <a:noFill/>
          </a:ln>
        </p:spPr>
      </p:pic>
      <p:sp>
        <p:nvSpPr>
          <p:cNvPr id="3600" name="Google Shape;3600;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3601" name="Google Shape;3601;p192" title="15 minute Countdown timer (with alarm)">
            <a:hlinkClick r:id="rId4"/>
          </p:cNvPr>
          <p:cNvPicPr preferRelativeResize="0"/>
          <p:nvPr/>
        </p:nvPicPr>
        <p:blipFill>
          <a:blip r:embed="rId5">
            <a:alphaModFix/>
          </a:blip>
          <a:stretch>
            <a:fillRect/>
          </a:stretch>
        </p:blipFill>
        <p:spPr>
          <a:xfrm>
            <a:off x="225875" y="3538800"/>
            <a:ext cx="2032000" cy="1524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5" name="Shape 3605"/>
        <p:cNvGrpSpPr/>
        <p:nvPr/>
      </p:nvGrpSpPr>
      <p:grpSpPr>
        <a:xfrm>
          <a:off x="0" y="0"/>
          <a:ext cx="0" cy="0"/>
          <a:chOff x="0" y="0"/>
          <a:chExt cx="0" cy="0"/>
        </a:xfrm>
      </p:grpSpPr>
      <p:sp>
        <p:nvSpPr>
          <p:cNvPr id="3606" name="Google Shape;3606;p19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t>
            </a:r>
            <a:r>
              <a:rPr lang="en"/>
              <a:t>irewalld </a:t>
            </a:r>
            <a:endParaRPr/>
          </a:p>
        </p:txBody>
      </p:sp>
      <p:sp>
        <p:nvSpPr>
          <p:cNvPr id="3607" name="Google Shape;3607;p193"/>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B3B3D"/>
        </a:solidFill>
      </p:bgPr>
    </p:bg>
    <p:spTree>
      <p:nvGrpSpPr>
        <p:cNvPr id="3611" name="Shape 3611"/>
        <p:cNvGrpSpPr/>
        <p:nvPr/>
      </p:nvGrpSpPr>
      <p:grpSpPr>
        <a:xfrm>
          <a:off x="0" y="0"/>
          <a:ext cx="0" cy="0"/>
          <a:chOff x="0" y="0"/>
          <a:chExt cx="0" cy="0"/>
        </a:xfrm>
      </p:grpSpPr>
      <p:pic>
        <p:nvPicPr>
          <p:cNvPr id="3612" name="Google Shape;3612;p194"/>
          <p:cNvPicPr preferRelativeResize="0"/>
          <p:nvPr/>
        </p:nvPicPr>
        <p:blipFill rotWithShape="1">
          <a:blip r:embed="rId3">
            <a:alphaModFix/>
          </a:blip>
          <a:srcRect b="5891" l="-15449" r="15450" t="0"/>
          <a:stretch/>
        </p:blipFill>
        <p:spPr>
          <a:xfrm>
            <a:off x="1868725" y="0"/>
            <a:ext cx="7287576" cy="5143500"/>
          </a:xfrm>
          <a:prstGeom prst="rect">
            <a:avLst/>
          </a:prstGeom>
          <a:noFill/>
          <a:ln>
            <a:noFill/>
          </a:ln>
        </p:spPr>
      </p:pic>
      <p:sp>
        <p:nvSpPr>
          <p:cNvPr id="3613" name="Google Shape;3613;p194"/>
          <p:cNvSpPr/>
          <p:nvPr/>
        </p:nvSpPr>
        <p:spPr>
          <a:xfrm>
            <a:off x="-12300" y="0"/>
            <a:ext cx="42588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Introducing firewalld</a:t>
            </a:r>
            <a:endParaRPr>
              <a:solidFill>
                <a:srgbClr val="FFFFFF"/>
              </a:solidFill>
            </a:endParaRPr>
          </a:p>
        </p:txBody>
      </p:sp>
      <p:sp>
        <p:nvSpPr>
          <p:cNvPr id="3615" name="Google Shape;3615;p194"/>
          <p:cNvSpPr txBox="1"/>
          <p:nvPr>
            <p:ph idx="1" type="subTitle"/>
          </p:nvPr>
        </p:nvSpPr>
        <p:spPr>
          <a:xfrm>
            <a:off x="0" y="675975"/>
            <a:ext cx="4258800" cy="1221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While UFW allows us to manage multiple networks devices over the command line, it has a </a:t>
            </a:r>
            <a:br>
              <a:rPr lang="en">
                <a:solidFill>
                  <a:srgbClr val="FFFFFF"/>
                </a:solidFill>
              </a:rPr>
            </a:br>
            <a:r>
              <a:rPr lang="en">
                <a:solidFill>
                  <a:srgbClr val="FFFFFF"/>
                </a:solidFill>
              </a:rPr>
              <a:t>major drawback:</a:t>
            </a:r>
            <a:endParaRPr>
              <a:solidFill>
                <a:srgbClr val="FFFFFF"/>
              </a:solidFill>
            </a:endParaRPr>
          </a:p>
        </p:txBody>
      </p:sp>
      <p:sp>
        <p:nvSpPr>
          <p:cNvPr id="3616" name="Google Shape;3616;p194"/>
          <p:cNvSpPr txBox="1"/>
          <p:nvPr>
            <p:ph idx="3" type="body"/>
          </p:nvPr>
        </p:nvSpPr>
        <p:spPr>
          <a:xfrm>
            <a:off x="184025" y="2137100"/>
            <a:ext cx="4074900" cy="3006300"/>
          </a:xfrm>
          <a:prstGeom prst="rect">
            <a:avLst/>
          </a:prstGeom>
        </p:spPr>
        <p:txBody>
          <a:bodyPr anchorCtr="0" anchor="t" bIns="914400" lIns="457200" spcFirstLastPara="1" rIns="457200" wrap="square" tIns="0">
            <a:noAutofit/>
          </a:bodyPr>
          <a:lstStyle/>
          <a:p>
            <a:pPr indent="-203200" lvl="0" marL="228600" rtl="0" algn="l">
              <a:lnSpc>
                <a:spcPct val="115000"/>
              </a:lnSpc>
              <a:spcBef>
                <a:spcPts val="0"/>
              </a:spcBef>
              <a:spcAft>
                <a:spcPts val="0"/>
              </a:spcAft>
              <a:buClr>
                <a:srgbClr val="FFD966"/>
              </a:buClr>
              <a:buSzPts val="1400"/>
              <a:buChar char="●"/>
            </a:pPr>
            <a:r>
              <a:rPr lang="en">
                <a:solidFill>
                  <a:srgbClr val="FFFFFF"/>
                </a:solidFill>
              </a:rPr>
              <a:t>Before firewall rules can be changed or modified, all firewall services must be stopped and </a:t>
            </a:r>
            <a:r>
              <a:rPr lang="en">
                <a:solidFill>
                  <a:srgbClr val="FFFFFF"/>
                </a:solidFill>
              </a:rPr>
              <a:t>restarted. This </a:t>
            </a:r>
            <a:r>
              <a:rPr lang="en">
                <a:solidFill>
                  <a:srgbClr val="FFFFFF"/>
                </a:solidFill>
              </a:rPr>
              <a:t>can be extremely disruptive to an </a:t>
            </a:r>
            <a:r>
              <a:rPr lang="en">
                <a:solidFill>
                  <a:srgbClr val="FFFFFF"/>
                </a:solidFill>
              </a:rPr>
              <a:t>organization’s</a:t>
            </a:r>
            <a:r>
              <a:rPr lang="en">
                <a:solidFill>
                  <a:srgbClr val="FFFFFF"/>
                </a:solidFill>
              </a:rPr>
              <a:t> operations. </a:t>
            </a:r>
            <a:endParaRPr>
              <a:solidFill>
                <a:srgbClr val="FFFFFF"/>
              </a:solidFill>
            </a:endParaRPr>
          </a:p>
          <a:p>
            <a:pPr indent="-203200" lvl="0" marL="228600" rtl="0" algn="l">
              <a:lnSpc>
                <a:spcPct val="115000"/>
              </a:lnSpc>
              <a:spcBef>
                <a:spcPts val="1000"/>
              </a:spcBef>
              <a:spcAft>
                <a:spcPts val="1000"/>
              </a:spcAft>
              <a:buClr>
                <a:srgbClr val="FFD966"/>
              </a:buClr>
              <a:buSzPts val="1400"/>
              <a:buChar char="●"/>
            </a:pPr>
            <a:r>
              <a:rPr b="1" lang="en">
                <a:solidFill>
                  <a:srgbClr val="FFFFFF"/>
                </a:solidFill>
              </a:rPr>
              <a:t>For example:</a:t>
            </a:r>
            <a:r>
              <a:rPr lang="en">
                <a:solidFill>
                  <a:srgbClr val="FFFFFF"/>
                </a:solidFill>
              </a:rPr>
              <a:t>  If you</a:t>
            </a:r>
            <a:r>
              <a:rPr lang="en">
                <a:solidFill>
                  <a:srgbClr val="FFFFFF"/>
                </a:solidFill>
              </a:rPr>
              <a:t> just brought a new host online, you would have to interrupt service on hundreds of other devices before creating a rule for this new host. </a:t>
            </a:r>
            <a:endParaRPr>
              <a:solidFill>
                <a:srgbClr val="FFFFFF"/>
              </a:solidFill>
            </a:endParaRPr>
          </a:p>
        </p:txBody>
      </p:sp>
      <p:sp>
        <p:nvSpPr>
          <p:cNvPr id="3617" name="Google Shape;3617;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18" name="Google Shape;3618;p1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rgbClr val="FFFFFF"/>
                </a:solidFill>
                <a:hlinkClick r:id="rId4">
                  <a:extLst>
                    <a:ext uri="{A12FA001-AC4F-418D-AE19-62706E023703}">
                      <ahyp:hlinkClr val="tx"/>
                    </a:ext>
                  </a:extLst>
                </a:hlinkClick>
              </a:rPr>
              <a:t>(Source)</a:t>
            </a:r>
            <a:endParaRPr>
              <a:solidFill>
                <a:srgbClr val="FFFFFF"/>
              </a:solidFill>
            </a:endParaRPr>
          </a:p>
        </p:txBody>
      </p:sp>
      <p:cxnSp>
        <p:nvCxnSpPr>
          <p:cNvPr id="3619" name="Google Shape;3619;p194"/>
          <p:cNvCxnSpPr/>
          <p:nvPr/>
        </p:nvCxnSpPr>
        <p:spPr>
          <a:xfrm>
            <a:off x="274375" y="640080"/>
            <a:ext cx="36132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3" name="Shape 3623"/>
        <p:cNvGrpSpPr/>
        <p:nvPr/>
      </p:nvGrpSpPr>
      <p:grpSpPr>
        <a:xfrm>
          <a:off x="0" y="0"/>
          <a:ext cx="0" cy="0"/>
          <a:chOff x="0" y="0"/>
          <a:chExt cx="0" cy="0"/>
        </a:xfrm>
      </p:grpSpPr>
      <p:pic>
        <p:nvPicPr>
          <p:cNvPr id="3624" name="Google Shape;3624;p195"/>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625" name="Google Shape;3625;p195"/>
          <p:cNvSpPr txBox="1"/>
          <p:nvPr>
            <p:ph type="title"/>
          </p:nvPr>
        </p:nvSpPr>
        <p:spPr>
          <a:xfrm>
            <a:off x="3631000" y="1122000"/>
            <a:ext cx="5117700" cy="30831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b="1" lang="en">
                <a:solidFill>
                  <a:srgbClr val="FAF5AC"/>
                </a:solidFill>
                <a:latin typeface="Roboto"/>
                <a:ea typeface="Roboto"/>
                <a:cs typeface="Roboto"/>
                <a:sym typeface="Roboto"/>
              </a:rPr>
              <a:t>firewalld</a:t>
            </a:r>
            <a:r>
              <a:rPr lang="en">
                <a:solidFill>
                  <a:srgbClr val="FAF5AC"/>
                </a:solidFill>
                <a:latin typeface="Roboto"/>
                <a:ea typeface="Roboto"/>
                <a:cs typeface="Roboto"/>
                <a:sym typeface="Roboto"/>
              </a:rPr>
              <a:t> provides similar functionality to UFW but does not require the disruption of services when implementing firewall services.</a:t>
            </a:r>
            <a:endParaRPr>
              <a:solidFill>
                <a:srgbClr val="FAF5AC"/>
              </a:solidFill>
              <a:latin typeface="Roboto"/>
              <a:ea typeface="Roboto"/>
              <a:cs typeface="Roboto"/>
              <a:sym typeface="Roboto"/>
            </a:endParaRPr>
          </a:p>
        </p:txBody>
      </p:sp>
      <p:sp>
        <p:nvSpPr>
          <p:cNvPr id="3626" name="Google Shape;3626;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627" name="Google Shape;3627;p19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0" name="Shape 3090"/>
        <p:cNvGrpSpPr/>
        <p:nvPr/>
      </p:nvGrpSpPr>
      <p:grpSpPr>
        <a:xfrm>
          <a:off x="0" y="0"/>
          <a:ext cx="0" cy="0"/>
          <a:chOff x="0" y="0"/>
          <a:chExt cx="0" cy="0"/>
        </a:xfrm>
      </p:grpSpPr>
      <p:pic>
        <p:nvPicPr>
          <p:cNvPr id="3091" name="Google Shape;3091;p160"/>
          <p:cNvPicPr preferRelativeResize="0"/>
          <p:nvPr/>
        </p:nvPicPr>
        <p:blipFill rotWithShape="1">
          <a:blip r:embed="rId3">
            <a:alphaModFix/>
          </a:blip>
          <a:srcRect b="0" l="0" r="0" t="0"/>
          <a:stretch/>
        </p:blipFill>
        <p:spPr>
          <a:xfrm>
            <a:off x="175" y="0"/>
            <a:ext cx="9168602" cy="5158160"/>
          </a:xfrm>
          <a:prstGeom prst="rect">
            <a:avLst/>
          </a:prstGeom>
          <a:noFill/>
          <a:ln>
            <a:noFill/>
          </a:ln>
        </p:spPr>
      </p:pic>
      <p:sp>
        <p:nvSpPr>
          <p:cNvPr id="3092" name="Google Shape;3092;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The Need for Network Security</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3093" name="Google Shape;3093;p160"/>
          <p:cNvSpPr txBox="1"/>
          <p:nvPr>
            <p:ph idx="1" type="subTitle"/>
          </p:nvPr>
        </p:nvSpPr>
        <p:spPr>
          <a:xfrm>
            <a:off x="0" y="675975"/>
            <a:ext cx="8869800" cy="8073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FFFFFF"/>
                </a:solidFill>
              </a:rPr>
              <a:t>While cryptographic applications help protect private data and critical network infrastructure from specific network attacks, other aspects of website security remain at risk.</a:t>
            </a:r>
            <a:endParaRPr>
              <a:solidFill>
                <a:srgbClr val="FFFFFF"/>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p:txBody>
      </p:sp>
      <p:sp>
        <p:nvSpPr>
          <p:cNvPr id="3094" name="Google Shape;3094;p160"/>
          <p:cNvSpPr txBox="1"/>
          <p:nvPr>
            <p:ph idx="3" type="body"/>
          </p:nvPr>
        </p:nvSpPr>
        <p:spPr>
          <a:xfrm>
            <a:off x="92075" y="1985500"/>
            <a:ext cx="4915500" cy="533700"/>
          </a:xfrm>
          <a:prstGeom prst="rect">
            <a:avLst/>
          </a:prstGeom>
        </p:spPr>
        <p:txBody>
          <a:bodyPr anchorCtr="0" anchor="t" bIns="914400" lIns="457200" spcFirstLastPara="1" rIns="457200" wrap="square" tIns="0">
            <a:noAutofit/>
          </a:bodyPr>
          <a:lstStyle/>
          <a:p>
            <a:pPr indent="-323850" lvl="0" marL="457200" rtl="0" algn="l">
              <a:spcBef>
                <a:spcPts val="0"/>
              </a:spcBef>
              <a:spcAft>
                <a:spcPts val="0"/>
              </a:spcAft>
              <a:buClr>
                <a:srgbClr val="FFFFFF"/>
              </a:buClr>
              <a:buSzPts val="1500"/>
              <a:buChar char="●"/>
            </a:pPr>
            <a:r>
              <a:rPr lang="en" sz="1500">
                <a:solidFill>
                  <a:srgbClr val="FFFFFF"/>
                </a:solidFill>
              </a:rPr>
              <a:t>For example, suppose the same website is the target of a denial of service (DoS) attack. Cryptography defenses aren't of much use.</a:t>
            </a:r>
            <a:endParaRPr sz="1500">
              <a:solidFill>
                <a:srgbClr val="FFFFFF"/>
              </a:solidFill>
            </a:endParaRPr>
          </a:p>
          <a:p>
            <a:pPr indent="0" lvl="0" marL="0" rtl="0" algn="l">
              <a:spcBef>
                <a:spcPts val="800"/>
              </a:spcBef>
              <a:spcAft>
                <a:spcPts val="0"/>
              </a:spcAft>
              <a:buClr>
                <a:schemeClr val="dk1"/>
              </a:buClr>
              <a:buSzPts val="1100"/>
              <a:buFont typeface="Arial"/>
              <a:buNone/>
            </a:pPr>
            <a:r>
              <a:t/>
            </a:r>
            <a:endParaRPr sz="1500">
              <a:solidFill>
                <a:srgbClr val="FFFFFF"/>
              </a:solidFill>
            </a:endParaRPr>
          </a:p>
          <a:p>
            <a:pPr indent="-323850" lvl="0" marL="457200" rtl="0" algn="l">
              <a:spcBef>
                <a:spcPts val="800"/>
              </a:spcBef>
              <a:spcAft>
                <a:spcPts val="0"/>
              </a:spcAft>
              <a:buClr>
                <a:srgbClr val="FFFFFF"/>
              </a:buClr>
              <a:buSzPts val="1500"/>
              <a:buChar char="●"/>
            </a:pPr>
            <a:r>
              <a:rPr lang="en" sz="1500">
                <a:solidFill>
                  <a:srgbClr val="FFFFFF"/>
                </a:solidFill>
              </a:rPr>
              <a:t>Therefore, security practitioners need to implement </a:t>
            </a:r>
            <a:r>
              <a:rPr b="1" lang="en" sz="1500">
                <a:solidFill>
                  <a:srgbClr val="FFFFFF"/>
                </a:solidFill>
              </a:rPr>
              <a:t>network security</a:t>
            </a:r>
            <a:r>
              <a:rPr lang="en" sz="1500">
                <a:solidFill>
                  <a:srgbClr val="FFFFFF"/>
                </a:solidFill>
              </a:rPr>
              <a:t> strategies like </a:t>
            </a:r>
            <a:r>
              <a:rPr b="1" lang="en" sz="1500">
                <a:solidFill>
                  <a:srgbClr val="FFFFFF"/>
                </a:solidFill>
              </a:rPr>
              <a:t>firewalls</a:t>
            </a:r>
            <a:r>
              <a:rPr lang="en" sz="1500">
                <a:solidFill>
                  <a:srgbClr val="FFFFFF"/>
                </a:solidFill>
              </a:rPr>
              <a:t> that provide an additional layer of defense.</a:t>
            </a:r>
            <a:endParaRPr sz="1500">
              <a:solidFill>
                <a:srgbClr val="FFFFFF"/>
              </a:solidFill>
            </a:endParaRPr>
          </a:p>
          <a:p>
            <a:pPr indent="0" lvl="0" marL="0" rtl="0" algn="l">
              <a:spcBef>
                <a:spcPts val="800"/>
              </a:spcBef>
              <a:spcAft>
                <a:spcPts val="800"/>
              </a:spcAft>
              <a:buNone/>
            </a:pPr>
            <a:r>
              <a:t/>
            </a:r>
            <a:endParaRPr sz="1600">
              <a:solidFill>
                <a:srgbClr val="7FD6FA"/>
              </a:solidFill>
              <a:latin typeface="Roboto Medium"/>
              <a:ea typeface="Roboto Medium"/>
              <a:cs typeface="Roboto Medium"/>
              <a:sym typeface="Roboto Medium"/>
            </a:endParaRPr>
          </a:p>
        </p:txBody>
      </p:sp>
      <p:sp>
        <p:nvSpPr>
          <p:cNvPr id="3095" name="Google Shape;3095;p16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cxnSp>
        <p:nvCxnSpPr>
          <p:cNvPr id="3096" name="Google Shape;3096;p160"/>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cxnSp>
        <p:nvCxnSpPr>
          <p:cNvPr id="3097" name="Google Shape;3097;p160"/>
          <p:cNvCxnSpPr/>
          <p:nvPr/>
        </p:nvCxnSpPr>
        <p:spPr>
          <a:xfrm>
            <a:off x="274320" y="4906455"/>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1" name="Shape 3631"/>
        <p:cNvGrpSpPr/>
        <p:nvPr/>
      </p:nvGrpSpPr>
      <p:grpSpPr>
        <a:xfrm>
          <a:off x="0" y="0"/>
          <a:ext cx="0" cy="0"/>
          <a:chOff x="0" y="0"/>
          <a:chExt cx="0" cy="0"/>
        </a:xfrm>
      </p:grpSpPr>
      <p:sp>
        <p:nvSpPr>
          <p:cNvPr id="3632" name="Google Shape;3632;p196"/>
          <p:cNvSpPr/>
          <p:nvPr/>
        </p:nvSpPr>
        <p:spPr>
          <a:xfrm>
            <a:off x="3267425" y="2953250"/>
            <a:ext cx="2604600" cy="2190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3" name="Google Shape;3633;p196"/>
          <p:cNvCxnSpPr/>
          <p:nvPr/>
        </p:nvCxnSpPr>
        <p:spPr>
          <a:xfrm>
            <a:off x="3080349" y="4278913"/>
            <a:ext cx="753000" cy="0"/>
          </a:xfrm>
          <a:prstGeom prst="straightConnector1">
            <a:avLst/>
          </a:prstGeom>
          <a:noFill/>
          <a:ln cap="flat" cmpd="sng" w="76200">
            <a:solidFill>
              <a:srgbClr val="000000"/>
            </a:solidFill>
            <a:prstDash val="solid"/>
            <a:round/>
            <a:headEnd len="med" w="med" type="none"/>
            <a:tailEnd len="med" w="med" type="none"/>
          </a:ln>
        </p:spPr>
      </p:cxnSp>
      <p:cxnSp>
        <p:nvCxnSpPr>
          <p:cNvPr id="3634" name="Google Shape;3634;p196"/>
          <p:cNvCxnSpPr/>
          <p:nvPr/>
        </p:nvCxnSpPr>
        <p:spPr>
          <a:xfrm>
            <a:off x="5161600" y="4278913"/>
            <a:ext cx="753000" cy="0"/>
          </a:xfrm>
          <a:prstGeom prst="straightConnector1">
            <a:avLst/>
          </a:prstGeom>
          <a:noFill/>
          <a:ln cap="flat" cmpd="sng" w="76200">
            <a:solidFill>
              <a:srgbClr val="000000"/>
            </a:solidFill>
            <a:prstDash val="solid"/>
            <a:round/>
            <a:headEnd len="med" w="med" type="none"/>
            <a:tailEnd len="med" w="med" type="none"/>
          </a:ln>
        </p:spPr>
      </p:cxnSp>
      <p:sp>
        <p:nvSpPr>
          <p:cNvPr id="3635" name="Google Shape;3635;p196"/>
          <p:cNvSpPr/>
          <p:nvPr/>
        </p:nvSpPr>
        <p:spPr>
          <a:xfrm>
            <a:off x="5872075" y="3316185"/>
            <a:ext cx="3276300" cy="1827300"/>
          </a:xfrm>
          <a:prstGeom prst="rect">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96"/>
          <p:cNvSpPr/>
          <p:nvPr/>
        </p:nvSpPr>
        <p:spPr>
          <a:xfrm>
            <a:off x="5872075" y="2951375"/>
            <a:ext cx="3276300" cy="364800"/>
          </a:xfrm>
          <a:prstGeom prst="roundRect">
            <a:avLst>
              <a:gd fmla="val 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Outside (not trusted)</a:t>
            </a:r>
            <a:endParaRPr b="1">
              <a:solidFill>
                <a:srgbClr val="FFFFFF"/>
              </a:solidFill>
              <a:latin typeface="Roboto"/>
              <a:ea typeface="Roboto"/>
              <a:cs typeface="Roboto"/>
              <a:sym typeface="Roboto"/>
            </a:endParaRPr>
          </a:p>
        </p:txBody>
      </p:sp>
      <p:sp>
        <p:nvSpPr>
          <p:cNvPr id="3637" name="Google Shape;3637;p196"/>
          <p:cNvSpPr/>
          <p:nvPr/>
        </p:nvSpPr>
        <p:spPr>
          <a:xfrm>
            <a:off x="0" y="3316185"/>
            <a:ext cx="3276300" cy="1827300"/>
          </a:xfrm>
          <a:prstGeom prst="rect">
            <a:avLst/>
          </a:prstGeom>
          <a:solidFill>
            <a:srgbClr val="C5F3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96"/>
          <p:cNvSpPr/>
          <p:nvPr/>
        </p:nvSpPr>
        <p:spPr>
          <a:xfrm>
            <a:off x="0" y="2951375"/>
            <a:ext cx="3276300" cy="364800"/>
          </a:xfrm>
          <a:prstGeom prst="roundRect">
            <a:avLst>
              <a:gd fmla="val 0" name="adj"/>
            </a:avLst>
          </a:prstGeom>
          <a:solidFill>
            <a:srgbClr val="21C7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Inside (trusted)</a:t>
            </a:r>
            <a:endParaRPr b="1">
              <a:solidFill>
                <a:srgbClr val="FFFFFF"/>
              </a:solidFill>
              <a:latin typeface="Roboto"/>
              <a:ea typeface="Roboto"/>
              <a:cs typeface="Roboto"/>
              <a:sym typeface="Roboto"/>
            </a:endParaRPr>
          </a:p>
        </p:txBody>
      </p:sp>
      <p:sp>
        <p:nvSpPr>
          <p:cNvPr id="3639" name="Google Shape;3639;p1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Introducing firewalld</a:t>
            </a:r>
            <a:endParaRPr/>
          </a:p>
        </p:txBody>
      </p:sp>
      <p:sp>
        <p:nvSpPr>
          <p:cNvPr id="3640" name="Google Shape;3640;p196"/>
          <p:cNvSpPr txBox="1"/>
          <p:nvPr>
            <p:ph idx="1" type="subTitle"/>
          </p:nvPr>
        </p:nvSpPr>
        <p:spPr>
          <a:xfrm>
            <a:off x="0" y="651750"/>
            <a:ext cx="9536700" cy="291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a:t>
            </a:r>
            <a:r>
              <a:rPr lang="en"/>
              <a:t>irewalld is a </a:t>
            </a:r>
            <a:r>
              <a:rPr lang="en"/>
              <a:t>dynamically</a:t>
            </a:r>
            <a:r>
              <a:rPr lang="en"/>
              <a:t> managed firewall that</a:t>
            </a:r>
            <a:r>
              <a:rPr lang="en"/>
              <a:t> uses </a:t>
            </a:r>
            <a:r>
              <a:rPr b="1" lang="en"/>
              <a:t>zones</a:t>
            </a:r>
            <a:r>
              <a:rPr lang="en"/>
              <a:t> to divide network interfaces into groups of shared trust level. T</a:t>
            </a:r>
            <a:r>
              <a:rPr lang="en">
                <a:solidFill>
                  <a:schemeClr val="dk1"/>
                </a:solidFill>
              </a:rPr>
              <a:t>h</a:t>
            </a:r>
            <a:r>
              <a:rPr lang="en">
                <a:solidFill>
                  <a:schemeClr val="dk1"/>
                </a:solidFill>
              </a:rPr>
              <a:t>e zones are assigned sets of rules d</a:t>
            </a:r>
            <a:r>
              <a:rPr lang="en"/>
              <a:t>epending on the needs and restrictions of each zone’s interfaces.</a:t>
            </a:r>
            <a:endParaRPr/>
          </a:p>
        </p:txBody>
      </p:sp>
      <p:sp>
        <p:nvSpPr>
          <p:cNvPr id="3641" name="Google Shape;3641;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42" name="Google Shape;3642;p196"/>
          <p:cNvSpPr txBox="1"/>
          <p:nvPr>
            <p:ph idx="3" type="body"/>
          </p:nvPr>
        </p:nvSpPr>
        <p:spPr>
          <a:xfrm>
            <a:off x="39775" y="1696775"/>
            <a:ext cx="8568000" cy="1254600"/>
          </a:xfrm>
          <a:prstGeom prst="rect">
            <a:avLst/>
          </a:prstGeom>
        </p:spPr>
        <p:txBody>
          <a:bodyPr anchorCtr="0" anchor="t" bIns="91425" lIns="457200" spcFirstLastPara="1" rIns="0" wrap="square" tIns="91425">
            <a:noAutofit/>
          </a:bodyPr>
          <a:lstStyle/>
          <a:p>
            <a:pPr indent="-186689" lvl="0" marL="393192" rtl="0" algn="l">
              <a:lnSpc>
                <a:spcPct val="100000"/>
              </a:lnSpc>
              <a:spcBef>
                <a:spcPts val="0"/>
              </a:spcBef>
              <a:spcAft>
                <a:spcPts val="0"/>
              </a:spcAft>
              <a:buSzPts val="1500"/>
              <a:buChar char="●"/>
            </a:pPr>
            <a:r>
              <a:rPr lang="en" sz="1500"/>
              <a:t>Zones are the organization of rules and each zone can contains several rules.</a:t>
            </a:r>
            <a:endParaRPr sz="1500"/>
          </a:p>
          <a:p>
            <a:pPr indent="-186689" lvl="0" marL="393192" rtl="0" algn="l">
              <a:lnSpc>
                <a:spcPct val="100000"/>
              </a:lnSpc>
              <a:spcBef>
                <a:spcPts val="800"/>
              </a:spcBef>
              <a:spcAft>
                <a:spcPts val="800"/>
              </a:spcAft>
              <a:buSzPts val="1500"/>
              <a:buChar char="●"/>
            </a:pPr>
            <a:r>
              <a:rPr lang="en" sz="1500"/>
              <a:t>Through this division of zones, firewalld can manage rulesets </a:t>
            </a:r>
            <a:r>
              <a:rPr i="1" lang="en" sz="1500"/>
              <a:t>dynamically</a:t>
            </a:r>
            <a:r>
              <a:rPr lang="en" sz="1500"/>
              <a:t>, without breaking existing sessions, disrupting services, and bringing down the entire network.</a:t>
            </a:r>
            <a:endParaRPr sz="1500"/>
          </a:p>
        </p:txBody>
      </p:sp>
      <p:grpSp>
        <p:nvGrpSpPr>
          <p:cNvPr id="3643" name="Google Shape;3643;p196"/>
          <p:cNvGrpSpPr/>
          <p:nvPr/>
        </p:nvGrpSpPr>
        <p:grpSpPr>
          <a:xfrm>
            <a:off x="356400" y="3413225"/>
            <a:ext cx="2688425" cy="1731375"/>
            <a:chOff x="644875" y="3066950"/>
            <a:chExt cx="2688425" cy="1731375"/>
          </a:xfrm>
        </p:grpSpPr>
        <p:pic>
          <p:nvPicPr>
            <p:cNvPr id="3644" name="Google Shape;3644;p196"/>
            <p:cNvPicPr preferRelativeResize="0"/>
            <p:nvPr/>
          </p:nvPicPr>
          <p:blipFill rotWithShape="1">
            <a:blip r:embed="rId3">
              <a:alphaModFix/>
            </a:blip>
            <a:srcRect b="-1712" l="0" r="50953" t="70459"/>
            <a:stretch/>
          </p:blipFill>
          <p:spPr>
            <a:xfrm flipH="1">
              <a:off x="1900425" y="3562325"/>
              <a:ext cx="1432875" cy="913075"/>
            </a:xfrm>
            <a:prstGeom prst="rect">
              <a:avLst/>
            </a:prstGeom>
            <a:noFill/>
            <a:ln>
              <a:noFill/>
            </a:ln>
          </p:spPr>
        </p:pic>
        <p:pic>
          <p:nvPicPr>
            <p:cNvPr id="3645" name="Google Shape;3645;p196"/>
            <p:cNvPicPr preferRelativeResize="0"/>
            <p:nvPr/>
          </p:nvPicPr>
          <p:blipFill rotWithShape="1">
            <a:blip r:embed="rId3">
              <a:alphaModFix/>
            </a:blip>
            <a:srcRect b="-1712" l="0" r="50953" t="70459"/>
            <a:stretch/>
          </p:blipFill>
          <p:spPr>
            <a:xfrm>
              <a:off x="644875" y="3885250"/>
              <a:ext cx="1432875" cy="913075"/>
            </a:xfrm>
            <a:prstGeom prst="rect">
              <a:avLst/>
            </a:prstGeom>
            <a:noFill/>
            <a:ln>
              <a:noFill/>
            </a:ln>
          </p:spPr>
        </p:pic>
        <p:pic>
          <p:nvPicPr>
            <p:cNvPr id="3646" name="Google Shape;3646;p196"/>
            <p:cNvPicPr preferRelativeResize="0"/>
            <p:nvPr/>
          </p:nvPicPr>
          <p:blipFill rotWithShape="1">
            <a:blip r:embed="rId3">
              <a:alphaModFix/>
            </a:blip>
            <a:srcRect b="68747" l="0" r="72635" t="0"/>
            <a:stretch/>
          </p:blipFill>
          <p:spPr>
            <a:xfrm>
              <a:off x="961588" y="3066950"/>
              <a:ext cx="799450" cy="913075"/>
            </a:xfrm>
            <a:prstGeom prst="rect">
              <a:avLst/>
            </a:prstGeom>
            <a:noFill/>
            <a:ln>
              <a:noFill/>
            </a:ln>
          </p:spPr>
        </p:pic>
      </p:grpSp>
      <p:pic>
        <p:nvPicPr>
          <p:cNvPr id="3647" name="Google Shape;3647;p196"/>
          <p:cNvPicPr preferRelativeResize="0"/>
          <p:nvPr/>
        </p:nvPicPr>
        <p:blipFill>
          <a:blip r:embed="rId4">
            <a:alphaModFix/>
          </a:blip>
          <a:stretch>
            <a:fillRect/>
          </a:stretch>
        </p:blipFill>
        <p:spPr>
          <a:xfrm>
            <a:off x="3570325" y="3413225"/>
            <a:ext cx="2003350" cy="1256000"/>
          </a:xfrm>
          <a:prstGeom prst="rect">
            <a:avLst/>
          </a:prstGeom>
          <a:noFill/>
          <a:ln>
            <a:noFill/>
          </a:ln>
        </p:spPr>
      </p:pic>
      <p:pic>
        <p:nvPicPr>
          <p:cNvPr id="3648" name="Google Shape;3648;p196"/>
          <p:cNvPicPr preferRelativeResize="0"/>
          <p:nvPr/>
        </p:nvPicPr>
        <p:blipFill>
          <a:blip r:embed="rId5">
            <a:alphaModFix/>
          </a:blip>
          <a:stretch>
            <a:fillRect/>
          </a:stretch>
        </p:blipFill>
        <p:spPr>
          <a:xfrm>
            <a:off x="6443750" y="3465738"/>
            <a:ext cx="2132951" cy="1332450"/>
          </a:xfrm>
          <a:prstGeom prst="rect">
            <a:avLst/>
          </a:prstGeom>
          <a:noFill/>
          <a:ln>
            <a:noFill/>
          </a:ln>
        </p:spPr>
      </p:pic>
      <p:sp>
        <p:nvSpPr>
          <p:cNvPr id="3649" name="Google Shape;3649;p196"/>
          <p:cNvSpPr txBox="1"/>
          <p:nvPr/>
        </p:nvSpPr>
        <p:spPr>
          <a:xfrm>
            <a:off x="7034875" y="3918163"/>
            <a:ext cx="950700" cy="213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latin typeface="Roboto Medium"/>
                <a:ea typeface="Roboto Medium"/>
                <a:cs typeface="Roboto Medium"/>
                <a:sym typeface="Roboto Medium"/>
              </a:rPr>
              <a:t>Internet</a:t>
            </a:r>
            <a:endParaRPr>
              <a:latin typeface="Roboto Medium"/>
              <a:ea typeface="Roboto Medium"/>
              <a:cs typeface="Roboto Medium"/>
              <a:sym typeface="Roboto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3" name="Shape 3653"/>
        <p:cNvGrpSpPr/>
        <p:nvPr/>
      </p:nvGrpSpPr>
      <p:grpSpPr>
        <a:xfrm>
          <a:off x="0" y="0"/>
          <a:ext cx="0" cy="0"/>
          <a:chOff x="0" y="0"/>
          <a:chExt cx="0" cy="0"/>
        </a:xfrm>
      </p:grpSpPr>
      <p:sp>
        <p:nvSpPr>
          <p:cNvPr id="3654" name="Google Shape;3654;p1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Testing Rules with firewalld</a:t>
            </a:r>
            <a:endParaRPr/>
          </a:p>
        </p:txBody>
      </p:sp>
      <p:sp>
        <p:nvSpPr>
          <p:cNvPr id="3655" name="Google Shape;3655;p1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Rules and configurations can be tested in runtime environments. </a:t>
            </a:r>
            <a:endParaRPr/>
          </a:p>
        </p:txBody>
      </p:sp>
      <p:sp>
        <p:nvSpPr>
          <p:cNvPr id="3656" name="Google Shape;3656;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57" name="Google Shape;3657;p19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658" name="Google Shape;3658;p197"/>
          <p:cNvSpPr txBox="1"/>
          <p:nvPr>
            <p:ph idx="3" type="subTitle"/>
          </p:nvPr>
        </p:nvSpPr>
        <p:spPr>
          <a:xfrm>
            <a:off x="-12300" y="2135850"/>
            <a:ext cx="4298400" cy="2544600"/>
          </a:xfrm>
          <a:prstGeom prst="rect">
            <a:avLst/>
          </a:prstGeom>
        </p:spPr>
        <p:txBody>
          <a:bodyPr anchorCtr="0" anchor="t" bIns="91425" lIns="457200" spcFirstLastPara="1" rIns="0" wrap="square" tIns="91425">
            <a:noAutofit/>
          </a:bodyPr>
          <a:lstStyle/>
          <a:p>
            <a:pPr indent="-203200" lvl="0" marL="228600" rtl="0" algn="l">
              <a:lnSpc>
                <a:spcPct val="115000"/>
              </a:lnSpc>
              <a:spcBef>
                <a:spcPts val="0"/>
              </a:spcBef>
              <a:spcAft>
                <a:spcPts val="0"/>
              </a:spcAft>
              <a:buClr>
                <a:srgbClr val="21C7D8"/>
              </a:buClr>
              <a:buSzPts val="1400"/>
              <a:buFont typeface="Roboto"/>
              <a:buChar char="●"/>
            </a:pPr>
            <a:r>
              <a:rPr lang="en" sz="1400">
                <a:solidFill>
                  <a:schemeClr val="dk1"/>
                </a:solidFill>
              </a:rPr>
              <a:t>V</a:t>
            </a:r>
            <a:r>
              <a:rPr lang="en" sz="1400">
                <a:solidFill>
                  <a:schemeClr val="dk1"/>
                </a:solidFill>
              </a:rPr>
              <a:t>alid until the next system reboot </a:t>
            </a:r>
            <a:br>
              <a:rPr lang="en" sz="1400">
                <a:solidFill>
                  <a:schemeClr val="dk1"/>
                </a:solidFill>
              </a:rPr>
            </a:br>
            <a:r>
              <a:rPr lang="en" sz="1400">
                <a:solidFill>
                  <a:schemeClr val="dk1"/>
                </a:solidFill>
              </a:rPr>
              <a:t>or service reload. Allows us to create settings that are active for a limited amount of time. </a:t>
            </a:r>
            <a:endParaRPr sz="1400">
              <a:solidFill>
                <a:schemeClr val="dk1"/>
              </a:solidFill>
            </a:endParaRPr>
          </a:p>
          <a:p>
            <a:pPr indent="-203200" lvl="0" marL="228600" rtl="0" algn="l">
              <a:lnSpc>
                <a:spcPct val="115000"/>
              </a:lnSpc>
              <a:spcBef>
                <a:spcPts val="1200"/>
              </a:spcBef>
              <a:spcAft>
                <a:spcPts val="1200"/>
              </a:spcAft>
              <a:buClr>
                <a:srgbClr val="21C7D8"/>
              </a:buClr>
              <a:buSzPts val="1400"/>
              <a:buFont typeface="Roboto"/>
              <a:buChar char="●"/>
            </a:pPr>
            <a:r>
              <a:rPr lang="en" sz="1400">
                <a:solidFill>
                  <a:schemeClr val="dk1"/>
                </a:solidFill>
              </a:rPr>
              <a:t>Can be used to test new configurations. Can then be seamlessly saved to permanent environment if deemed good and working.</a:t>
            </a:r>
            <a:endParaRPr/>
          </a:p>
        </p:txBody>
      </p:sp>
      <p:sp>
        <p:nvSpPr>
          <p:cNvPr id="3659" name="Google Shape;3659;p197"/>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600">
                <a:solidFill>
                  <a:schemeClr val="dk1"/>
                </a:solidFill>
              </a:rPr>
              <a:t>Runtime configurations</a:t>
            </a:r>
            <a:endParaRPr b="1" sz="1600"/>
          </a:p>
        </p:txBody>
      </p:sp>
      <p:sp>
        <p:nvSpPr>
          <p:cNvPr id="3660" name="Google Shape;3660;p197"/>
          <p:cNvSpPr txBox="1"/>
          <p:nvPr>
            <p:ph idx="5" type="subTitle"/>
          </p:nvPr>
        </p:nvSpPr>
        <p:spPr>
          <a:xfrm>
            <a:off x="4466800" y="2138100"/>
            <a:ext cx="4298400" cy="2544600"/>
          </a:xfrm>
          <a:prstGeom prst="rect">
            <a:avLst/>
          </a:prstGeom>
        </p:spPr>
        <p:txBody>
          <a:bodyPr anchorCtr="0" anchor="t" bIns="91425" lIns="457200" spcFirstLastPara="1" rIns="0" wrap="square" tIns="91425">
            <a:noAutofit/>
          </a:bodyPr>
          <a:lstStyle/>
          <a:p>
            <a:pPr indent="-203200" lvl="0" marL="228600" rtl="0" algn="l">
              <a:lnSpc>
                <a:spcPct val="115000"/>
              </a:lnSpc>
              <a:spcBef>
                <a:spcPts val="0"/>
              </a:spcBef>
              <a:spcAft>
                <a:spcPts val="0"/>
              </a:spcAft>
              <a:buClr>
                <a:srgbClr val="0B5394"/>
              </a:buClr>
              <a:buSzPts val="1400"/>
              <a:buFont typeface="Roboto"/>
              <a:buChar char="●"/>
            </a:pPr>
            <a:r>
              <a:rPr lang="en" sz="1400">
                <a:solidFill>
                  <a:schemeClr val="dk1"/>
                </a:solidFill>
              </a:rPr>
              <a:t>Lo</a:t>
            </a:r>
            <a:r>
              <a:rPr lang="en" sz="1400">
                <a:solidFill>
                  <a:schemeClr val="dk1"/>
                </a:solidFill>
              </a:rPr>
              <a:t>aded with each reboot and reload and become the current runtime environment </a:t>
            </a:r>
            <a:br>
              <a:rPr lang="en" sz="1400">
                <a:solidFill>
                  <a:schemeClr val="dk1"/>
                </a:solidFill>
              </a:rPr>
            </a:br>
            <a:r>
              <a:rPr lang="en" sz="1400">
                <a:solidFill>
                  <a:schemeClr val="dk1"/>
                </a:solidFill>
              </a:rPr>
              <a:t>until new runtime configurations are made.</a:t>
            </a:r>
            <a:endParaRPr/>
          </a:p>
        </p:txBody>
      </p:sp>
      <p:sp>
        <p:nvSpPr>
          <p:cNvPr id="3661" name="Google Shape;3661;p197"/>
          <p:cNvSpPr txBox="1"/>
          <p:nvPr>
            <p:ph idx="6" type="subTitle"/>
          </p:nvPr>
        </p:nvSpPr>
        <p:spPr>
          <a:xfrm>
            <a:off x="5555425" y="1425725"/>
            <a:ext cx="31194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600">
                <a:solidFill>
                  <a:schemeClr val="dk1"/>
                </a:solidFill>
              </a:rPr>
              <a:t>Permanent configurations</a:t>
            </a:r>
            <a:endParaRPr b="1" sz="1600"/>
          </a:p>
        </p:txBody>
      </p:sp>
      <p:grpSp>
        <p:nvGrpSpPr>
          <p:cNvPr id="3662" name="Google Shape;3662;p197"/>
          <p:cNvGrpSpPr/>
          <p:nvPr/>
        </p:nvGrpSpPr>
        <p:grpSpPr>
          <a:xfrm>
            <a:off x="457206" y="1421303"/>
            <a:ext cx="533372" cy="533480"/>
            <a:chOff x="457200" y="1378813"/>
            <a:chExt cx="695400" cy="695450"/>
          </a:xfrm>
        </p:grpSpPr>
        <p:sp>
          <p:nvSpPr>
            <p:cNvPr id="3663" name="Google Shape;3663;p197"/>
            <p:cNvSpPr/>
            <p:nvPr/>
          </p:nvSpPr>
          <p:spPr>
            <a:xfrm>
              <a:off x="457200" y="1378813"/>
              <a:ext cx="695400" cy="621300"/>
            </a:xfrm>
            <a:prstGeom prst="roundRect">
              <a:avLst>
                <a:gd fmla="val 16667" name="adj"/>
              </a:avLst>
            </a:prstGeom>
            <a:solidFill>
              <a:srgbClr val="21C7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664" name="Google Shape;3664;p197"/>
            <p:cNvSpPr/>
            <p:nvPr/>
          </p:nvSpPr>
          <p:spPr>
            <a:xfrm rot="10800000">
              <a:off x="634726" y="1885638"/>
              <a:ext cx="340325" cy="188625"/>
            </a:xfrm>
            <a:prstGeom prst="flowChartExtract">
              <a:avLst/>
            </a:prstGeom>
            <a:solidFill>
              <a:srgbClr val="21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197"/>
          <p:cNvGrpSpPr/>
          <p:nvPr/>
        </p:nvGrpSpPr>
        <p:grpSpPr>
          <a:xfrm>
            <a:off x="4936306" y="1423553"/>
            <a:ext cx="533372" cy="533480"/>
            <a:chOff x="457200" y="1378813"/>
            <a:chExt cx="695400" cy="695450"/>
          </a:xfrm>
        </p:grpSpPr>
        <p:sp>
          <p:nvSpPr>
            <p:cNvPr id="3666" name="Google Shape;3666;p197"/>
            <p:cNvSpPr/>
            <p:nvPr/>
          </p:nvSpPr>
          <p:spPr>
            <a:xfrm>
              <a:off x="457200" y="1378813"/>
              <a:ext cx="695400" cy="621300"/>
            </a:xfrm>
            <a:prstGeom prst="roundRect">
              <a:avLst>
                <a:gd fmla="val 16667"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667" name="Google Shape;3667;p197"/>
            <p:cNvSpPr/>
            <p:nvPr/>
          </p:nvSpPr>
          <p:spPr>
            <a:xfrm rot="10800000">
              <a:off x="634726" y="1885638"/>
              <a:ext cx="340325" cy="188625"/>
            </a:xfrm>
            <a:prstGeom prst="flowChartExtra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1" name="Shape 3671"/>
        <p:cNvGrpSpPr/>
        <p:nvPr/>
      </p:nvGrpSpPr>
      <p:grpSpPr>
        <a:xfrm>
          <a:off x="0" y="0"/>
          <a:ext cx="0" cy="0"/>
          <a:chOff x="0" y="0"/>
          <a:chExt cx="0" cy="0"/>
        </a:xfrm>
      </p:grpSpPr>
      <p:pic>
        <p:nvPicPr>
          <p:cNvPr id="3672" name="Google Shape;3672;p198"/>
          <p:cNvPicPr preferRelativeResize="0"/>
          <p:nvPr/>
        </p:nvPicPr>
        <p:blipFill>
          <a:blip r:embed="rId3">
            <a:alphaModFix/>
          </a:blip>
          <a:stretch>
            <a:fillRect/>
          </a:stretch>
        </p:blipFill>
        <p:spPr>
          <a:xfrm>
            <a:off x="-12300" y="0"/>
            <a:ext cx="9168602" cy="5150569"/>
          </a:xfrm>
          <a:prstGeom prst="rect">
            <a:avLst/>
          </a:prstGeom>
          <a:noFill/>
          <a:ln>
            <a:noFill/>
          </a:ln>
        </p:spPr>
      </p:pic>
      <p:sp>
        <p:nvSpPr>
          <p:cNvPr id="3673" name="Google Shape;3673;p1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firewalld and Services</a:t>
            </a:r>
            <a:endParaRPr/>
          </a:p>
        </p:txBody>
      </p:sp>
      <p:sp>
        <p:nvSpPr>
          <p:cNvPr id="3674" name="Google Shape;3674;p1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900"/>
              <a:t>firewalld also uses services to easily configure rules. </a:t>
            </a:r>
            <a:endParaRPr sz="1900"/>
          </a:p>
        </p:txBody>
      </p:sp>
      <p:sp>
        <p:nvSpPr>
          <p:cNvPr id="3675" name="Google Shape;3675;p198"/>
          <p:cNvSpPr txBox="1"/>
          <p:nvPr>
            <p:ph idx="3" type="body"/>
          </p:nvPr>
        </p:nvSpPr>
        <p:spPr>
          <a:xfrm>
            <a:off x="0" y="1411075"/>
            <a:ext cx="4844400" cy="1894800"/>
          </a:xfrm>
          <a:prstGeom prst="rect">
            <a:avLst/>
          </a:prstGeom>
        </p:spPr>
        <p:txBody>
          <a:bodyPr anchorCtr="0" anchor="t" bIns="914400" lIns="457200" spcFirstLastPara="1" rIns="457200" wrap="square" tIns="0">
            <a:noAutofit/>
          </a:bodyPr>
          <a:lstStyle/>
          <a:p>
            <a:pPr indent="-323850" lvl="0" marL="457200" rtl="0" algn="l">
              <a:lnSpc>
                <a:spcPct val="115000"/>
              </a:lnSpc>
              <a:spcBef>
                <a:spcPts val="0"/>
              </a:spcBef>
              <a:spcAft>
                <a:spcPts val="0"/>
              </a:spcAft>
              <a:buSzPts val="1500"/>
              <a:buChar char="●"/>
            </a:pPr>
            <a:r>
              <a:rPr lang="en" sz="1500"/>
              <a:t>By designating which services you want </a:t>
            </a:r>
            <a:br>
              <a:rPr lang="en" sz="1500"/>
            </a:br>
            <a:r>
              <a:rPr lang="en" sz="1500"/>
              <a:t>to allow, firewalld will automatically open </a:t>
            </a:r>
            <a:br>
              <a:rPr lang="en" sz="1500"/>
            </a:br>
            <a:r>
              <a:rPr lang="en" sz="1500"/>
              <a:t>the ports associated to those services.</a:t>
            </a:r>
            <a:endParaRPr sz="1500"/>
          </a:p>
          <a:p>
            <a:pPr indent="0" lvl="0" marL="0" rtl="0" algn="l">
              <a:lnSpc>
                <a:spcPct val="115000"/>
              </a:lnSpc>
              <a:spcBef>
                <a:spcPts val="0"/>
              </a:spcBef>
              <a:spcAft>
                <a:spcPts val="0"/>
              </a:spcAft>
              <a:buClr>
                <a:schemeClr val="dk1"/>
              </a:buClr>
              <a:buSzPts val="1100"/>
              <a:buFont typeface="Arial"/>
              <a:buNone/>
            </a:pPr>
            <a:r>
              <a:t/>
            </a:r>
            <a:endParaRPr sz="1500"/>
          </a:p>
          <a:p>
            <a:pPr indent="-323850" lvl="0" marL="457200" rtl="0" algn="l">
              <a:lnSpc>
                <a:spcPct val="115000"/>
              </a:lnSpc>
              <a:spcBef>
                <a:spcPts val="0"/>
              </a:spcBef>
              <a:spcAft>
                <a:spcPts val="0"/>
              </a:spcAft>
              <a:buSzPts val="1500"/>
              <a:buChar char="●"/>
            </a:pPr>
            <a:r>
              <a:rPr b="1" lang="en" sz="1500"/>
              <a:t>For example:</a:t>
            </a:r>
            <a:r>
              <a:rPr lang="en" sz="1500"/>
              <a:t> If you enable the SSH service in a zone, </a:t>
            </a:r>
            <a:br>
              <a:rPr lang="en" sz="1500"/>
            </a:br>
            <a:r>
              <a:rPr lang="en" sz="1500"/>
              <a:t>it will open port </a:t>
            </a:r>
            <a:r>
              <a:rPr lang="en" sz="1700">
                <a:latin typeface="Inconsolata"/>
                <a:ea typeface="Inconsolata"/>
                <a:cs typeface="Inconsolata"/>
                <a:sym typeface="Inconsolata"/>
              </a:rPr>
              <a:t>22</a:t>
            </a:r>
            <a:r>
              <a:rPr lang="en" sz="1500"/>
              <a:t> without requiring you to </a:t>
            </a:r>
            <a:r>
              <a:rPr lang="en" sz="1500"/>
              <a:t>s</a:t>
            </a:r>
            <a:r>
              <a:rPr lang="en" sz="1500"/>
              <a:t>pecify the port number explicitly.</a:t>
            </a:r>
            <a:br>
              <a:rPr lang="en" sz="1500"/>
            </a:br>
            <a:endParaRPr sz="1500"/>
          </a:p>
          <a:p>
            <a:pPr indent="-323850" lvl="0" marL="457200" rtl="0" algn="l">
              <a:lnSpc>
                <a:spcPct val="115000"/>
              </a:lnSpc>
              <a:spcBef>
                <a:spcPts val="0"/>
              </a:spcBef>
              <a:spcAft>
                <a:spcPts val="0"/>
              </a:spcAft>
              <a:buSzPts val="1500"/>
              <a:buChar char="●"/>
            </a:pPr>
            <a:r>
              <a:rPr lang="en" sz="1500"/>
              <a:t>Services can be predefined, making it easy to configure the firewall rules most commonly required by most servers. </a:t>
            </a:r>
            <a:endParaRPr sz="1500"/>
          </a:p>
          <a:p>
            <a:pPr indent="0" lvl="0" marL="0" rtl="0" algn="l">
              <a:lnSpc>
                <a:spcPct val="115000"/>
              </a:lnSpc>
              <a:spcBef>
                <a:spcPts val="0"/>
              </a:spcBef>
              <a:spcAft>
                <a:spcPts val="800"/>
              </a:spcAft>
              <a:buNone/>
            </a:pPr>
            <a:r>
              <a:t/>
            </a:r>
            <a:endParaRPr/>
          </a:p>
        </p:txBody>
      </p:sp>
      <p:sp>
        <p:nvSpPr>
          <p:cNvPr id="3676" name="Google Shape;3676;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3677" name="Google Shape;3677;p198"/>
          <p:cNvCxnSpPr/>
          <p:nvPr/>
        </p:nvCxnSpPr>
        <p:spPr>
          <a:xfrm>
            <a:off x="274375" y="640080"/>
            <a:ext cx="8604300" cy="0"/>
          </a:xfrm>
          <a:prstGeom prst="straightConnector1">
            <a:avLst/>
          </a:prstGeom>
          <a:noFill/>
          <a:ln cap="flat" cmpd="sng" w="9525">
            <a:solidFill>
              <a:schemeClr val="dk2"/>
            </a:solidFill>
            <a:prstDash val="solid"/>
            <a:round/>
            <a:headEnd len="med" w="med" type="none"/>
            <a:tailEnd len="med" w="med" type="none"/>
          </a:ln>
        </p:spPr>
      </p:cxnSp>
      <p:cxnSp>
        <p:nvCxnSpPr>
          <p:cNvPr id="3678" name="Google Shape;3678;p198"/>
          <p:cNvCxnSpPr/>
          <p:nvPr/>
        </p:nvCxnSpPr>
        <p:spPr>
          <a:xfrm>
            <a:off x="274320" y="4906455"/>
            <a:ext cx="8595600" cy="10200"/>
          </a:xfrm>
          <a:prstGeom prst="straightConnector1">
            <a:avLst/>
          </a:prstGeom>
          <a:noFill/>
          <a:ln cap="flat" cmpd="sng" w="9525">
            <a:solidFill>
              <a:schemeClr val="dk2"/>
            </a:solidFill>
            <a:prstDash val="solid"/>
            <a:round/>
            <a:headEnd len="med" w="med" type="none"/>
            <a:tailEnd len="med" w="med" type="none"/>
          </a:ln>
        </p:spPr>
      </p:cxnSp>
      <p:pic>
        <p:nvPicPr>
          <p:cNvPr id="3679" name="Google Shape;3679;p198"/>
          <p:cNvPicPr preferRelativeResize="0"/>
          <p:nvPr/>
        </p:nvPicPr>
        <p:blipFill>
          <a:blip r:embed="rId4">
            <a:alphaModFix/>
          </a:blip>
          <a:stretch>
            <a:fillRect/>
          </a:stretch>
        </p:blipFill>
        <p:spPr>
          <a:xfrm>
            <a:off x="7085318" y="90825"/>
            <a:ext cx="2070975" cy="1838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5C9">
            <a:alpha val="64800"/>
          </a:srgbClr>
        </a:solidFill>
      </p:bgPr>
    </p:bg>
    <p:spTree>
      <p:nvGrpSpPr>
        <p:cNvPr id="3683" name="Shape 3683"/>
        <p:cNvGrpSpPr/>
        <p:nvPr/>
      </p:nvGrpSpPr>
      <p:grpSpPr>
        <a:xfrm>
          <a:off x="0" y="0"/>
          <a:ext cx="0" cy="0"/>
          <a:chOff x="0" y="0"/>
          <a:chExt cx="0" cy="0"/>
        </a:xfrm>
      </p:grpSpPr>
      <p:sp>
        <p:nvSpPr>
          <p:cNvPr id="3684" name="Google Shape;3684;p199"/>
          <p:cNvSpPr/>
          <p:nvPr/>
        </p:nvSpPr>
        <p:spPr>
          <a:xfrm flipH="1">
            <a:off x="724275" y="193852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99"/>
          <p:cNvSpPr/>
          <p:nvPr/>
        </p:nvSpPr>
        <p:spPr>
          <a:xfrm flipH="1">
            <a:off x="3572250" y="193852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99"/>
          <p:cNvSpPr/>
          <p:nvPr/>
        </p:nvSpPr>
        <p:spPr>
          <a:xfrm flipH="1">
            <a:off x="6401175" y="1938525"/>
            <a:ext cx="2428500" cy="2662800"/>
          </a:xfrm>
          <a:prstGeom prst="round2DiagRect">
            <a:avLst>
              <a:gd fmla="val 16667" name="adj1"/>
              <a:gd fmla="val 0" name="adj2"/>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Firewalld Demo</a:t>
            </a:r>
            <a:endParaRPr/>
          </a:p>
        </p:txBody>
      </p:sp>
      <p:sp>
        <p:nvSpPr>
          <p:cNvPr id="3688" name="Google Shape;3688;p19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will demonstrate firewalld using the following scenario: </a:t>
            </a:r>
            <a:endParaRPr/>
          </a:p>
        </p:txBody>
      </p:sp>
      <p:sp>
        <p:nvSpPr>
          <p:cNvPr id="3689" name="Google Shape;3689;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90" name="Google Shape;3690;p199"/>
          <p:cNvSpPr txBox="1"/>
          <p:nvPr>
            <p:ph idx="3" type="subTitle"/>
          </p:nvPr>
        </p:nvSpPr>
        <p:spPr>
          <a:xfrm>
            <a:off x="724275" y="1937826"/>
            <a:ext cx="2371500" cy="24819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An IT administrator is bringing a new Microsoft Active Directory server online. It will serve several new hosts on the third floor at the main office, which is serviced by </a:t>
            </a:r>
            <a:r>
              <a:rPr lang="en"/>
              <a:t>eth1</a:t>
            </a:r>
            <a:r>
              <a:rPr lang="en"/>
              <a:t> on the firewall.</a:t>
            </a:r>
            <a:endParaRPr/>
          </a:p>
        </p:txBody>
      </p:sp>
      <p:sp>
        <p:nvSpPr>
          <p:cNvPr id="3691" name="Google Shape;3691;p199"/>
          <p:cNvSpPr txBox="1"/>
          <p:nvPr>
            <p:ph idx="4" type="subTitle"/>
          </p:nvPr>
        </p:nvSpPr>
        <p:spPr>
          <a:xfrm>
            <a:off x="3572250" y="1937826"/>
            <a:ext cx="2371500" cy="24819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The administrator requested that this new network not be able to transmit or receive data from the Fifth Street office location, which uses an IP address of </a:t>
            </a:r>
            <a:r>
              <a:rPr lang="en" sz="1600">
                <a:latin typeface="Inconsolata"/>
                <a:ea typeface="Inconsolata"/>
                <a:cs typeface="Inconsolata"/>
                <a:sym typeface="Inconsolata"/>
              </a:rPr>
              <a:t>10.10.0.10</a:t>
            </a:r>
            <a:r>
              <a:rPr lang="en"/>
              <a:t>.</a:t>
            </a:r>
            <a:endParaRPr/>
          </a:p>
        </p:txBody>
      </p:sp>
      <p:sp>
        <p:nvSpPr>
          <p:cNvPr id="3692" name="Google Shape;3692;p199"/>
          <p:cNvSpPr txBox="1"/>
          <p:nvPr>
            <p:ph idx="5" type="subTitle"/>
          </p:nvPr>
        </p:nvSpPr>
        <p:spPr>
          <a:xfrm>
            <a:off x="6401175" y="1939326"/>
            <a:ext cx="2371500" cy="24297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T</a:t>
            </a:r>
            <a:r>
              <a:rPr lang="en"/>
              <a:t>he administrator asked you to block all ICMP pings on that same interface as an extra level of protection.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6" name="Shape 3696"/>
        <p:cNvGrpSpPr/>
        <p:nvPr/>
      </p:nvGrpSpPr>
      <p:grpSpPr>
        <a:xfrm>
          <a:off x="0" y="0"/>
          <a:ext cx="0" cy="0"/>
          <a:chOff x="0" y="0"/>
          <a:chExt cx="0" cy="0"/>
        </a:xfrm>
      </p:grpSpPr>
      <p:sp>
        <p:nvSpPr>
          <p:cNvPr id="3697" name="Google Shape;3697;p20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latin typeface="Roboto Light"/>
                <a:ea typeface="Roboto Light"/>
                <a:cs typeface="Roboto Light"/>
                <a:sym typeface="Roboto Light"/>
              </a:rPr>
              <a:t>f</a:t>
            </a:r>
            <a:r>
              <a:rPr lang="en">
                <a:latin typeface="Roboto Light"/>
                <a:ea typeface="Roboto Light"/>
                <a:cs typeface="Roboto Light"/>
                <a:sym typeface="Roboto Light"/>
              </a:rPr>
              <a:t>irewalld</a:t>
            </a:r>
            <a:endParaRPr>
              <a:latin typeface="Roboto Light"/>
              <a:ea typeface="Roboto Light"/>
              <a:cs typeface="Roboto Light"/>
              <a:sym typeface="Roboto Light"/>
            </a:endParaRPr>
          </a:p>
        </p:txBody>
      </p:sp>
      <p:sp>
        <p:nvSpPr>
          <p:cNvPr id="3698" name="Google Shape;3698;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2" name="Shape 3702"/>
        <p:cNvGrpSpPr/>
        <p:nvPr/>
      </p:nvGrpSpPr>
      <p:grpSpPr>
        <a:xfrm>
          <a:off x="0" y="0"/>
          <a:ext cx="0" cy="0"/>
          <a:chOff x="0" y="0"/>
          <a:chExt cx="0" cy="0"/>
        </a:xfrm>
      </p:grpSpPr>
      <p:sp>
        <p:nvSpPr>
          <p:cNvPr id="3703" name="Google Shape;3703;p20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3704" name="Google Shape;3704;p20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000">
                <a:latin typeface="Roboto Medium"/>
                <a:ea typeface="Roboto Medium"/>
                <a:cs typeface="Roboto Medium"/>
                <a:sym typeface="Roboto Medium"/>
              </a:rPr>
              <a:t>Activity:</a:t>
            </a:r>
            <a:r>
              <a:rPr lang="en" sz="3000">
                <a:latin typeface="Roboto Light"/>
                <a:ea typeface="Roboto Light"/>
                <a:cs typeface="Roboto Light"/>
                <a:sym typeface="Roboto Light"/>
              </a:rPr>
              <a:t> firewalld Configuration</a:t>
            </a:r>
            <a:endParaRPr sz="3000">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200">
                <a:latin typeface="Roboto Light"/>
                <a:ea typeface="Roboto Light"/>
                <a:cs typeface="Roboto Light"/>
                <a:sym typeface="Roboto Light"/>
              </a:rPr>
              <a:t>In this activity, you will use firewall </a:t>
            </a:r>
            <a:br>
              <a:rPr lang="en" sz="2200">
                <a:latin typeface="Roboto Light"/>
                <a:ea typeface="Roboto Light"/>
                <a:cs typeface="Roboto Light"/>
                <a:sym typeface="Roboto Light"/>
              </a:rPr>
            </a:br>
            <a:r>
              <a:rPr lang="en" sz="2200">
                <a:latin typeface="Roboto Light"/>
                <a:ea typeface="Roboto Light"/>
                <a:cs typeface="Roboto Light"/>
                <a:sym typeface="Roboto Light"/>
              </a:rPr>
              <a:t>to add rules to various zones. </a:t>
            </a:r>
            <a:endParaRPr sz="2200">
              <a:latin typeface="Roboto Light"/>
              <a:ea typeface="Roboto Light"/>
              <a:cs typeface="Roboto Light"/>
              <a:sym typeface="Roboto Light"/>
            </a:endParaRPr>
          </a:p>
        </p:txBody>
      </p:sp>
      <p:sp>
        <p:nvSpPr>
          <p:cNvPr id="3705" name="Google Shape;3705;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9" name="Shape 3709"/>
        <p:cNvGrpSpPr/>
        <p:nvPr/>
      </p:nvGrpSpPr>
      <p:grpSpPr>
        <a:xfrm>
          <a:off x="0" y="0"/>
          <a:ext cx="0" cy="0"/>
          <a:chOff x="0" y="0"/>
          <a:chExt cx="0" cy="0"/>
        </a:xfrm>
      </p:grpSpPr>
      <p:sp>
        <p:nvSpPr>
          <p:cNvPr id="3710" name="Google Shape;3710;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4" name="Shape 3714"/>
        <p:cNvGrpSpPr/>
        <p:nvPr/>
      </p:nvGrpSpPr>
      <p:grpSpPr>
        <a:xfrm>
          <a:off x="0" y="0"/>
          <a:ext cx="0" cy="0"/>
          <a:chOff x="0" y="0"/>
          <a:chExt cx="0" cy="0"/>
        </a:xfrm>
      </p:grpSpPr>
      <p:sp>
        <p:nvSpPr>
          <p:cNvPr id="3715" name="Google Shape;3715;p20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 Rules with Nmap</a:t>
            </a:r>
            <a:endParaRPr/>
          </a:p>
        </p:txBody>
      </p:sp>
      <p:sp>
        <p:nvSpPr>
          <p:cNvPr id="3716" name="Google Shape;3716;p203"/>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100000">
              <a:srgbClr val="CFE2F3"/>
            </a:gs>
          </a:gsLst>
          <a:path path="circle">
            <a:fillToRect b="50%" l="50%" r="50%" t="50%"/>
          </a:path>
          <a:tileRect/>
        </a:gradFill>
      </p:bgPr>
    </p:bg>
    <p:spTree>
      <p:nvGrpSpPr>
        <p:cNvPr id="3720" name="Shape 3720"/>
        <p:cNvGrpSpPr/>
        <p:nvPr/>
      </p:nvGrpSpPr>
      <p:grpSpPr>
        <a:xfrm>
          <a:off x="0" y="0"/>
          <a:ext cx="0" cy="0"/>
          <a:chOff x="0" y="0"/>
          <a:chExt cx="0" cy="0"/>
        </a:xfrm>
      </p:grpSpPr>
      <p:sp>
        <p:nvSpPr>
          <p:cNvPr id="3721" name="Google Shape;3721;p2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N</a:t>
            </a:r>
            <a:r>
              <a:rPr lang="en">
                <a:solidFill>
                  <a:schemeClr val="dk1"/>
                </a:solidFill>
              </a:rPr>
              <a:t>map</a:t>
            </a:r>
            <a:endParaRPr/>
          </a:p>
        </p:txBody>
      </p:sp>
      <p:sp>
        <p:nvSpPr>
          <p:cNvPr id="3722" name="Google Shape;3722;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23" name="Google Shape;3723;p2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Nmap is the industry-standard network scanner. </a:t>
            </a:r>
            <a:endParaRPr/>
          </a:p>
        </p:txBody>
      </p:sp>
      <p:sp>
        <p:nvSpPr>
          <p:cNvPr id="3724" name="Google Shape;3724;p2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(nmap)</a:t>
            </a:r>
            <a:endParaRPr/>
          </a:p>
        </p:txBody>
      </p:sp>
      <p:pic>
        <p:nvPicPr>
          <p:cNvPr id="3725" name="Google Shape;3725;p204"/>
          <p:cNvPicPr preferRelativeResize="0"/>
          <p:nvPr/>
        </p:nvPicPr>
        <p:blipFill>
          <a:blip r:embed="rId4">
            <a:alphaModFix/>
          </a:blip>
          <a:stretch>
            <a:fillRect/>
          </a:stretch>
        </p:blipFill>
        <p:spPr>
          <a:xfrm>
            <a:off x="1200150" y="1193175"/>
            <a:ext cx="6666009" cy="35710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9" name="Shape 3729"/>
        <p:cNvGrpSpPr/>
        <p:nvPr/>
      </p:nvGrpSpPr>
      <p:grpSpPr>
        <a:xfrm>
          <a:off x="0" y="0"/>
          <a:ext cx="0" cy="0"/>
          <a:chOff x="0" y="0"/>
          <a:chExt cx="0" cy="0"/>
        </a:xfrm>
      </p:grpSpPr>
      <p:sp>
        <p:nvSpPr>
          <p:cNvPr id="3730" name="Google Shape;3730;p205"/>
          <p:cNvSpPr/>
          <p:nvPr/>
        </p:nvSpPr>
        <p:spPr>
          <a:xfrm>
            <a:off x="0" y="0"/>
            <a:ext cx="4705200" cy="5153100"/>
          </a:xfrm>
          <a:prstGeom prst="rect">
            <a:avLst/>
          </a:prstGeom>
          <a:solidFill>
            <a:srgbClr val="1B8D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05"/>
          <p:cNvSpPr/>
          <p:nvPr/>
        </p:nvSpPr>
        <p:spPr>
          <a:xfrm>
            <a:off x="4676775" y="0"/>
            <a:ext cx="4467300" cy="5153100"/>
          </a:xfrm>
          <a:prstGeom prst="rect">
            <a:avLst/>
          </a:prstGeom>
          <a:solidFill>
            <a:srgbClr val="FFFFFF"/>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732" name="Google Shape;3732;p205"/>
          <p:cNvSpPr txBox="1"/>
          <p:nvPr>
            <p:ph idx="1" type="subTitle"/>
          </p:nvPr>
        </p:nvSpPr>
        <p:spPr>
          <a:xfrm>
            <a:off x="0" y="886675"/>
            <a:ext cx="4438500" cy="2148600"/>
          </a:xfrm>
          <a:prstGeom prst="rect">
            <a:avLst/>
          </a:prstGeom>
          <a:noFill/>
        </p:spPr>
        <p:txBody>
          <a:bodyPr anchorCtr="0" anchor="t" bIns="91425" lIns="457200" spcFirstLastPara="1" rIns="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FFFFF"/>
                </a:solidFill>
                <a:latin typeface="Roboto Light"/>
                <a:ea typeface="Roboto Light"/>
                <a:cs typeface="Roboto Light"/>
                <a:sym typeface="Roboto Light"/>
              </a:rPr>
              <a:t>Security professionals are faced with the </a:t>
            </a:r>
            <a:r>
              <a:rPr lang="en" sz="2400">
                <a:solidFill>
                  <a:srgbClr val="FFD966"/>
                </a:solidFill>
                <a:latin typeface="Roboto Light"/>
                <a:ea typeface="Roboto Light"/>
                <a:cs typeface="Roboto Light"/>
                <a:sym typeface="Roboto Light"/>
              </a:rPr>
              <a:t>never-ending task of defending networks against attacks.</a:t>
            </a:r>
            <a:r>
              <a:rPr lang="en" sz="2400">
                <a:solidFill>
                  <a:srgbClr val="FFFFFF"/>
                </a:solidFill>
                <a:latin typeface="Roboto Light"/>
                <a:ea typeface="Roboto Light"/>
                <a:cs typeface="Roboto Light"/>
                <a:sym typeface="Roboto Light"/>
              </a:rPr>
              <a:t> They are also expected to know, at all times, what is running on their networks, and any vulnerabilities that exist.</a:t>
            </a:r>
            <a:endParaRPr sz="2400">
              <a:solidFill>
                <a:srgbClr val="FFFFFF"/>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2400">
              <a:solidFill>
                <a:srgbClr val="FFFFFF"/>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2400">
              <a:solidFill>
                <a:srgbClr val="FFFFFF"/>
              </a:solidFill>
              <a:latin typeface="Roboto Light"/>
              <a:ea typeface="Roboto Light"/>
              <a:cs typeface="Roboto Light"/>
              <a:sym typeface="Roboto Light"/>
            </a:endParaRPr>
          </a:p>
        </p:txBody>
      </p:sp>
      <p:sp>
        <p:nvSpPr>
          <p:cNvPr id="3733" name="Google Shape;3733;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34" name="Google Shape;3734;p205"/>
          <p:cNvSpPr txBox="1"/>
          <p:nvPr>
            <p:ph idx="1" type="subTitle"/>
          </p:nvPr>
        </p:nvSpPr>
        <p:spPr>
          <a:xfrm>
            <a:off x="4691175" y="940350"/>
            <a:ext cx="4438500" cy="2148600"/>
          </a:xfrm>
          <a:prstGeom prst="rect">
            <a:avLst/>
          </a:prstGeom>
          <a:noFill/>
        </p:spPr>
        <p:txBody>
          <a:bodyPr anchorCtr="0" anchor="t" bIns="91425" lIns="457200" spcFirstLastPara="1" rIns="0" wrap="square" tIns="91425">
            <a:noAutofit/>
          </a:bodyPr>
          <a:lstStyle/>
          <a:p>
            <a:pPr indent="0" lvl="0" marL="0" rtl="0" algn="l">
              <a:lnSpc>
                <a:spcPct val="115000"/>
              </a:lnSpc>
              <a:spcBef>
                <a:spcPts val="0"/>
              </a:spcBef>
              <a:spcAft>
                <a:spcPts val="0"/>
              </a:spcAft>
              <a:buNone/>
            </a:pPr>
            <a:r>
              <a:rPr lang="en" sz="2400">
                <a:solidFill>
                  <a:srgbClr val="1B8DBC"/>
                </a:solidFill>
                <a:latin typeface="Roboto Light"/>
                <a:ea typeface="Roboto Light"/>
                <a:cs typeface="Roboto Light"/>
                <a:sym typeface="Roboto Light"/>
              </a:rPr>
              <a:t>While there are many monitoring utilities available for performing network scans and security audits, nothing beats the versatility and useability of </a:t>
            </a:r>
            <a:r>
              <a:rPr b="1" lang="en" sz="2400">
                <a:solidFill>
                  <a:srgbClr val="F1C232"/>
                </a:solidFill>
              </a:rPr>
              <a:t>Nmap</a:t>
            </a:r>
            <a:r>
              <a:rPr lang="en" sz="2400">
                <a:solidFill>
                  <a:srgbClr val="1B8DBC"/>
                </a:solidFill>
                <a:latin typeface="Roboto Light"/>
                <a:ea typeface="Roboto Light"/>
                <a:cs typeface="Roboto Light"/>
                <a:sym typeface="Roboto Light"/>
              </a:rPr>
              <a:t>, the industry standard in performing network scans.</a:t>
            </a:r>
            <a:endParaRPr sz="2400">
              <a:solidFill>
                <a:srgbClr val="1B8DBC"/>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2400">
              <a:solidFill>
                <a:srgbClr val="FFFFFF"/>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2400">
              <a:solidFill>
                <a:srgbClr val="FFFFFF"/>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1" name="Shape 3101"/>
        <p:cNvGrpSpPr/>
        <p:nvPr/>
      </p:nvGrpSpPr>
      <p:grpSpPr>
        <a:xfrm>
          <a:off x="0" y="0"/>
          <a:ext cx="0" cy="0"/>
          <a:chOff x="0" y="0"/>
          <a:chExt cx="0" cy="0"/>
        </a:xfrm>
      </p:grpSpPr>
      <p:sp>
        <p:nvSpPr>
          <p:cNvPr id="3102" name="Google Shape;3102;p161"/>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Firewalls</a:t>
            </a:r>
            <a:endParaRPr/>
          </a:p>
        </p:txBody>
      </p:sp>
      <p:sp>
        <p:nvSpPr>
          <p:cNvPr id="3104" name="Google Shape;3104;p1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a:t>
            </a:r>
            <a:r>
              <a:rPr lang="en"/>
              <a:t>irewalls are a technical security control that distinguish between trusted and untrusted network traffic and network connections.</a:t>
            </a:r>
            <a:endParaRPr/>
          </a:p>
        </p:txBody>
      </p:sp>
      <p:sp>
        <p:nvSpPr>
          <p:cNvPr id="3105" name="Google Shape;3105;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3106" name="Google Shape;3106;p161"/>
          <p:cNvPicPr preferRelativeResize="0"/>
          <p:nvPr/>
        </p:nvPicPr>
        <p:blipFill>
          <a:blip r:embed="rId3">
            <a:alphaModFix/>
          </a:blip>
          <a:stretch>
            <a:fillRect/>
          </a:stretch>
        </p:blipFill>
        <p:spPr>
          <a:xfrm>
            <a:off x="2648200" y="1562225"/>
            <a:ext cx="3644555" cy="3408201"/>
          </a:xfrm>
          <a:prstGeom prst="rect">
            <a:avLst/>
          </a:prstGeom>
          <a:noFill/>
          <a:ln>
            <a:noFill/>
          </a:ln>
          <a:effectLst>
            <a:outerShdw blurRad="57150" rotWithShape="0" algn="bl" dir="5400000" dist="19050">
              <a:srgbClr val="000000">
                <a:alpha val="50000"/>
              </a:srgbClr>
            </a:outerShdw>
          </a:effectLst>
        </p:spPr>
      </p:pic>
      <p:cxnSp>
        <p:nvCxnSpPr>
          <p:cNvPr id="3107" name="Google Shape;3107;p161"/>
          <p:cNvCxnSpPr/>
          <p:nvPr/>
        </p:nvCxnSpPr>
        <p:spPr>
          <a:xfrm>
            <a:off x="466775" y="610400"/>
            <a:ext cx="8231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8DBC"/>
        </a:solidFill>
      </p:bgPr>
    </p:bg>
    <p:spTree>
      <p:nvGrpSpPr>
        <p:cNvPr id="3738" name="Shape 3738"/>
        <p:cNvGrpSpPr/>
        <p:nvPr/>
      </p:nvGrpSpPr>
      <p:grpSpPr>
        <a:xfrm>
          <a:off x="0" y="0"/>
          <a:ext cx="0" cy="0"/>
          <a:chOff x="0" y="0"/>
          <a:chExt cx="0" cy="0"/>
        </a:xfrm>
      </p:grpSpPr>
      <p:sp>
        <p:nvSpPr>
          <p:cNvPr id="3739" name="Google Shape;3739;p2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Nmap </a:t>
            </a:r>
            <a:endParaRPr>
              <a:solidFill>
                <a:srgbClr val="FFFFFF"/>
              </a:solidFill>
            </a:endParaRPr>
          </a:p>
        </p:txBody>
      </p:sp>
      <p:sp>
        <p:nvSpPr>
          <p:cNvPr id="3740" name="Google Shape;3740;p2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Attackers can get the following from network scans: </a:t>
            </a:r>
            <a:endParaRPr>
              <a:solidFill>
                <a:srgbClr val="FFFFFF"/>
              </a:solidFill>
            </a:endParaRPr>
          </a:p>
        </p:txBody>
      </p:sp>
      <p:sp>
        <p:nvSpPr>
          <p:cNvPr id="3741" name="Google Shape;3741;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742" name="Google Shape;3742;p206"/>
          <p:cNvSpPr/>
          <p:nvPr/>
        </p:nvSpPr>
        <p:spPr>
          <a:xfrm>
            <a:off x="1362456" y="1300238"/>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06"/>
          <p:cNvSpPr txBox="1"/>
          <p:nvPr/>
        </p:nvSpPr>
        <p:spPr>
          <a:xfrm>
            <a:off x="1553287" y="1319425"/>
            <a:ext cx="7615500" cy="606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Name and version of operating system (OS fingerprinting).</a:t>
            </a:r>
            <a:endParaRPr>
              <a:latin typeface="Roboto"/>
              <a:ea typeface="Roboto"/>
              <a:cs typeface="Roboto"/>
              <a:sym typeface="Roboto"/>
            </a:endParaRPr>
          </a:p>
        </p:txBody>
      </p:sp>
      <p:sp>
        <p:nvSpPr>
          <p:cNvPr id="3744" name="Google Shape;3744;p206"/>
          <p:cNvSpPr/>
          <p:nvPr/>
        </p:nvSpPr>
        <p:spPr>
          <a:xfrm>
            <a:off x="1352550" y="2002536"/>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06"/>
          <p:cNvSpPr/>
          <p:nvPr/>
        </p:nvSpPr>
        <p:spPr>
          <a:xfrm>
            <a:off x="1352550" y="26928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06"/>
          <p:cNvSpPr/>
          <p:nvPr/>
        </p:nvSpPr>
        <p:spPr>
          <a:xfrm>
            <a:off x="1352550" y="3385575"/>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06"/>
          <p:cNvSpPr txBox="1"/>
          <p:nvPr/>
        </p:nvSpPr>
        <p:spPr>
          <a:xfrm>
            <a:off x="1543154" y="2004950"/>
            <a:ext cx="7615500" cy="606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All open and closed ports.</a:t>
            </a:r>
            <a:endParaRPr>
              <a:latin typeface="Roboto"/>
              <a:ea typeface="Roboto"/>
              <a:cs typeface="Roboto"/>
              <a:sym typeface="Roboto"/>
            </a:endParaRPr>
          </a:p>
        </p:txBody>
      </p:sp>
      <p:sp>
        <p:nvSpPr>
          <p:cNvPr id="3748" name="Google Shape;3748;p206"/>
          <p:cNvSpPr txBox="1"/>
          <p:nvPr/>
        </p:nvSpPr>
        <p:spPr>
          <a:xfrm>
            <a:off x="1553349" y="2695275"/>
            <a:ext cx="7615500" cy="606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All filtered ports (ports behind a firewall).</a:t>
            </a:r>
            <a:endParaRPr>
              <a:latin typeface="Roboto"/>
              <a:ea typeface="Roboto"/>
              <a:cs typeface="Roboto"/>
              <a:sym typeface="Roboto"/>
            </a:endParaRPr>
          </a:p>
        </p:txBody>
      </p:sp>
      <p:sp>
        <p:nvSpPr>
          <p:cNvPr id="3749" name="Google Shape;3749;p206"/>
          <p:cNvSpPr txBox="1"/>
          <p:nvPr/>
        </p:nvSpPr>
        <p:spPr>
          <a:xfrm>
            <a:off x="1543050" y="3385575"/>
            <a:ext cx="7615500" cy="6069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latin typeface="Roboto"/>
                <a:ea typeface="Roboto"/>
                <a:cs typeface="Roboto"/>
                <a:sym typeface="Roboto"/>
              </a:rPr>
              <a:t>Types of services running on a specific port (service and daemon names).</a:t>
            </a:r>
            <a:endParaRPr>
              <a:latin typeface="Roboto"/>
              <a:ea typeface="Roboto"/>
              <a:cs typeface="Roboto"/>
              <a:sym typeface="Roboto"/>
            </a:endParaRPr>
          </a:p>
        </p:txBody>
      </p:sp>
      <p:pic>
        <p:nvPicPr>
          <p:cNvPr id="3750" name="Google Shape;3750;p206"/>
          <p:cNvPicPr preferRelativeResize="0"/>
          <p:nvPr/>
        </p:nvPicPr>
        <p:blipFill rotWithShape="1">
          <a:blip r:embed="rId3">
            <a:alphaModFix/>
          </a:blip>
          <a:srcRect b="465" l="0" r="0" t="475"/>
          <a:stretch/>
        </p:blipFill>
        <p:spPr>
          <a:xfrm>
            <a:off x="429768" y="1314036"/>
            <a:ext cx="785567" cy="606900"/>
          </a:xfrm>
          <a:prstGeom prst="rect">
            <a:avLst/>
          </a:prstGeom>
          <a:noFill/>
          <a:ln>
            <a:noFill/>
          </a:ln>
        </p:spPr>
      </p:pic>
      <p:pic>
        <p:nvPicPr>
          <p:cNvPr id="3751" name="Google Shape;3751;p206"/>
          <p:cNvPicPr preferRelativeResize="0"/>
          <p:nvPr/>
        </p:nvPicPr>
        <p:blipFill rotWithShape="1">
          <a:blip r:embed="rId4">
            <a:alphaModFix/>
          </a:blip>
          <a:srcRect b="465" l="0" r="0" t="475"/>
          <a:stretch/>
        </p:blipFill>
        <p:spPr>
          <a:xfrm>
            <a:off x="429768" y="2010348"/>
            <a:ext cx="785566" cy="606900"/>
          </a:xfrm>
          <a:prstGeom prst="rect">
            <a:avLst/>
          </a:prstGeom>
          <a:noFill/>
          <a:ln>
            <a:noFill/>
          </a:ln>
        </p:spPr>
      </p:pic>
      <p:pic>
        <p:nvPicPr>
          <p:cNvPr id="3752" name="Google Shape;3752;p206"/>
          <p:cNvPicPr preferRelativeResize="0"/>
          <p:nvPr/>
        </p:nvPicPr>
        <p:blipFill rotWithShape="1">
          <a:blip r:embed="rId5">
            <a:alphaModFix/>
          </a:blip>
          <a:srcRect b="465" l="0" r="0" t="475"/>
          <a:stretch/>
        </p:blipFill>
        <p:spPr>
          <a:xfrm>
            <a:off x="429768" y="2701248"/>
            <a:ext cx="785566" cy="606900"/>
          </a:xfrm>
          <a:prstGeom prst="rect">
            <a:avLst/>
          </a:prstGeom>
          <a:noFill/>
          <a:ln>
            <a:noFill/>
          </a:ln>
        </p:spPr>
      </p:pic>
      <p:pic>
        <p:nvPicPr>
          <p:cNvPr id="3753" name="Google Shape;3753;p206"/>
          <p:cNvPicPr preferRelativeResize="0"/>
          <p:nvPr/>
        </p:nvPicPr>
        <p:blipFill rotWithShape="1">
          <a:blip r:embed="rId6">
            <a:alphaModFix/>
          </a:blip>
          <a:srcRect b="465" l="0" r="0" t="475"/>
          <a:stretch/>
        </p:blipFill>
        <p:spPr>
          <a:xfrm>
            <a:off x="429768" y="3392773"/>
            <a:ext cx="785566" cy="606900"/>
          </a:xfrm>
          <a:prstGeom prst="rect">
            <a:avLst/>
          </a:prstGeom>
          <a:noFill/>
          <a:ln>
            <a:noFill/>
          </a:ln>
        </p:spPr>
      </p:pic>
      <p:cxnSp>
        <p:nvCxnSpPr>
          <p:cNvPr id="3754" name="Google Shape;3754;p206"/>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cxnSp>
        <p:nvCxnSpPr>
          <p:cNvPr id="3755" name="Google Shape;3755;p206"/>
          <p:cNvCxnSpPr/>
          <p:nvPr/>
        </p:nvCxnSpPr>
        <p:spPr>
          <a:xfrm>
            <a:off x="274320" y="4906455"/>
            <a:ext cx="8595600" cy="10200"/>
          </a:xfrm>
          <a:prstGeom prst="straightConnector1">
            <a:avLst/>
          </a:prstGeom>
          <a:noFill/>
          <a:ln cap="flat" cmpd="sng" w="9525">
            <a:solidFill>
              <a:srgbClr val="FFFFFF"/>
            </a:solidFill>
            <a:prstDash val="solid"/>
            <a:round/>
            <a:headEnd len="med" w="med" type="none"/>
            <a:tailEnd len="med" w="med" type="none"/>
          </a:ln>
        </p:spPr>
      </p:cxnSp>
      <p:sp>
        <p:nvSpPr>
          <p:cNvPr id="3756" name="Google Shape;3756;p206"/>
          <p:cNvSpPr/>
          <p:nvPr/>
        </p:nvSpPr>
        <p:spPr>
          <a:xfrm>
            <a:off x="1352550" y="4146013"/>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F</a:t>
            </a:r>
            <a:r>
              <a:rPr b="1" lang="en">
                <a:solidFill>
                  <a:schemeClr val="dk1"/>
                </a:solidFill>
                <a:latin typeface="Roboto"/>
                <a:ea typeface="Roboto"/>
                <a:cs typeface="Roboto"/>
                <a:sym typeface="Roboto"/>
              </a:rPr>
              <a:t>irewalking</a:t>
            </a:r>
            <a:r>
              <a:rPr lang="en">
                <a:solidFill>
                  <a:schemeClr val="dk1"/>
                </a:solidFill>
                <a:latin typeface="Roboto"/>
                <a:ea typeface="Roboto"/>
                <a:cs typeface="Roboto"/>
                <a:sym typeface="Roboto"/>
              </a:rPr>
              <a:t> allows attackers to perform network analysis to determine which Layer 4 protocols a specific firewall allows.</a:t>
            </a:r>
            <a:endParaRPr/>
          </a:p>
        </p:txBody>
      </p:sp>
      <p:pic>
        <p:nvPicPr>
          <p:cNvPr id="3757" name="Google Shape;3757;p206"/>
          <p:cNvPicPr preferRelativeResize="0"/>
          <p:nvPr/>
        </p:nvPicPr>
        <p:blipFill rotWithShape="1">
          <a:blip r:embed="rId6">
            <a:alphaModFix/>
          </a:blip>
          <a:srcRect b="465" l="0" r="0" t="475"/>
          <a:stretch/>
        </p:blipFill>
        <p:spPr>
          <a:xfrm>
            <a:off x="429768" y="4149611"/>
            <a:ext cx="785566" cy="606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761" name="Shape 3761"/>
        <p:cNvGrpSpPr/>
        <p:nvPr/>
      </p:nvGrpSpPr>
      <p:grpSpPr>
        <a:xfrm>
          <a:off x="0" y="0"/>
          <a:ext cx="0" cy="0"/>
          <a:chOff x="0" y="0"/>
          <a:chExt cx="0" cy="0"/>
        </a:xfrm>
      </p:grpSpPr>
      <p:pic>
        <p:nvPicPr>
          <p:cNvPr id="3762" name="Google Shape;3762;p207"/>
          <p:cNvPicPr preferRelativeResize="0"/>
          <p:nvPr/>
        </p:nvPicPr>
        <p:blipFill rotWithShape="1">
          <a:blip r:embed="rId3">
            <a:alphaModFix/>
          </a:blip>
          <a:srcRect b="1755" l="-27967" r="1304" t="1765"/>
          <a:stretch/>
        </p:blipFill>
        <p:spPr>
          <a:xfrm>
            <a:off x="0" y="5300"/>
            <a:ext cx="9144000" cy="5143498"/>
          </a:xfrm>
          <a:prstGeom prst="rect">
            <a:avLst/>
          </a:prstGeom>
          <a:noFill/>
          <a:ln>
            <a:noFill/>
          </a:ln>
        </p:spPr>
      </p:pic>
      <p:sp>
        <p:nvSpPr>
          <p:cNvPr id="3763" name="Google Shape;3763;p207"/>
          <p:cNvSpPr/>
          <p:nvPr/>
        </p:nvSpPr>
        <p:spPr>
          <a:xfrm rot="-5400000">
            <a:off x="-100050" y="106400"/>
            <a:ext cx="5141400" cy="4941300"/>
          </a:xfrm>
          <a:prstGeom prst="rect">
            <a:avLst/>
          </a:prstGeom>
          <a:gradFill>
            <a:gsLst>
              <a:gs pos="0">
                <a:srgbClr val="000000"/>
              </a:gs>
              <a:gs pos="33000">
                <a:srgbClr val="24292E"/>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07"/>
          <p:cNvSpPr/>
          <p:nvPr/>
        </p:nvSpPr>
        <p:spPr>
          <a:xfrm>
            <a:off x="-12300" y="6350"/>
            <a:ext cx="9168600" cy="1932600"/>
          </a:xfrm>
          <a:prstGeom prst="rect">
            <a:avLst/>
          </a:prstGeom>
          <a:gradFill>
            <a:gsLst>
              <a:gs pos="0">
                <a:srgbClr val="000000"/>
              </a:gs>
              <a:gs pos="33000">
                <a:srgbClr val="24292E"/>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Nmap Demo</a:t>
            </a:r>
            <a:endParaRPr>
              <a:solidFill>
                <a:srgbClr val="FFFFFF"/>
              </a:solidFill>
            </a:endParaRPr>
          </a:p>
        </p:txBody>
      </p:sp>
      <p:sp>
        <p:nvSpPr>
          <p:cNvPr id="3766" name="Google Shape;3766;p2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In the following demonstration, we’ll perform scans against our UFW firewall.</a:t>
            </a:r>
            <a:br>
              <a:rPr lang="en">
                <a:solidFill>
                  <a:srgbClr val="FFFFFF"/>
                </a:solidFill>
              </a:rPr>
            </a:br>
            <a:r>
              <a:rPr lang="en">
                <a:solidFill>
                  <a:srgbClr val="FFFFFF"/>
                </a:solidFill>
              </a:rPr>
              <a:t>Consider the following scenario: </a:t>
            </a:r>
            <a:endParaRPr>
              <a:solidFill>
                <a:srgbClr val="FFFFFF"/>
              </a:solidFill>
            </a:endParaRPr>
          </a:p>
        </p:txBody>
      </p:sp>
      <p:sp>
        <p:nvSpPr>
          <p:cNvPr id="3767" name="Google Shape;3767;p2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768" name="Google Shape;3768;p2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769" name="Google Shape;3769;p207"/>
          <p:cNvSpPr/>
          <p:nvPr/>
        </p:nvSpPr>
        <p:spPr>
          <a:xfrm flipH="1">
            <a:off x="1464775" y="1514979"/>
            <a:ext cx="3281700" cy="979397"/>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07"/>
          <p:cNvSpPr txBox="1"/>
          <p:nvPr/>
        </p:nvSpPr>
        <p:spPr>
          <a:xfrm>
            <a:off x="1464775" y="1501350"/>
            <a:ext cx="3192900" cy="858600"/>
          </a:xfrm>
          <a:prstGeom prst="rect">
            <a:avLst/>
          </a:prstGeom>
          <a:noFill/>
          <a:ln>
            <a:noFill/>
          </a:ln>
        </p:spPr>
        <p:txBody>
          <a:bodyPr anchorCtr="0" anchor="t" bIns="0" lIns="182875" spcFirstLastPara="1" rIns="18287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Your security manager has installed a brand new, fully-configured firewall and would like you to test it using Nmap.</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sz="1300">
              <a:latin typeface="Roboto"/>
              <a:ea typeface="Roboto"/>
              <a:cs typeface="Roboto"/>
              <a:sym typeface="Roboto"/>
            </a:endParaRPr>
          </a:p>
        </p:txBody>
      </p:sp>
      <p:grpSp>
        <p:nvGrpSpPr>
          <p:cNvPr id="3771" name="Google Shape;3771;p207"/>
          <p:cNvGrpSpPr/>
          <p:nvPr/>
        </p:nvGrpSpPr>
        <p:grpSpPr>
          <a:xfrm>
            <a:off x="491600" y="1501313"/>
            <a:ext cx="776889" cy="621300"/>
            <a:chOff x="457200" y="1378813"/>
            <a:chExt cx="776889" cy="621300"/>
          </a:xfrm>
        </p:grpSpPr>
        <p:sp>
          <p:nvSpPr>
            <p:cNvPr id="3772" name="Google Shape;3772;p207"/>
            <p:cNvSpPr/>
            <p:nvPr/>
          </p:nvSpPr>
          <p:spPr>
            <a:xfrm>
              <a:off x="457200" y="1378813"/>
              <a:ext cx="695400" cy="621300"/>
            </a:xfrm>
            <a:prstGeom prst="roundRect">
              <a:avLst>
                <a:gd fmla="val 16667" name="adj"/>
              </a:avLst>
            </a:prstGeom>
            <a:solidFill>
              <a:srgbClr val="5ADC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73" name="Google Shape;3773;p207"/>
            <p:cNvSpPr/>
            <p:nvPr/>
          </p:nvSpPr>
          <p:spPr>
            <a:xfrm rot="5400000">
              <a:off x="969614" y="1607625"/>
              <a:ext cx="340325" cy="188625"/>
            </a:xfrm>
            <a:prstGeom prst="flowChartExtract">
              <a:avLst/>
            </a:prstGeom>
            <a:solidFill>
              <a:srgbClr val="5A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207"/>
          <p:cNvGrpSpPr/>
          <p:nvPr/>
        </p:nvGrpSpPr>
        <p:grpSpPr>
          <a:xfrm>
            <a:off x="1464775" y="2795599"/>
            <a:ext cx="3373500" cy="1017803"/>
            <a:chOff x="1484075" y="2046075"/>
            <a:chExt cx="3373500" cy="854722"/>
          </a:xfrm>
        </p:grpSpPr>
        <p:sp>
          <p:nvSpPr>
            <p:cNvPr id="3775" name="Google Shape;3775;p207"/>
            <p:cNvSpPr/>
            <p:nvPr/>
          </p:nvSpPr>
          <p:spPr>
            <a:xfrm flipH="1">
              <a:off x="1484075" y="2057797"/>
              <a:ext cx="3281700" cy="843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776" name="Google Shape;3776;p207"/>
            <p:cNvSpPr txBox="1"/>
            <p:nvPr/>
          </p:nvSpPr>
          <p:spPr>
            <a:xfrm>
              <a:off x="1484075" y="2046075"/>
              <a:ext cx="3373500" cy="738900"/>
            </a:xfrm>
            <a:prstGeom prst="rect">
              <a:avLst/>
            </a:prstGeom>
            <a:noFill/>
            <a:ln>
              <a:noFill/>
            </a:ln>
          </p:spPr>
          <p:txBody>
            <a:bodyPr anchorCtr="0" anchor="t" bIns="0" lIns="182875" spcFirstLastPara="1" rIns="18287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You will use various fingerprinting techniques to reveal the type of operating system, services, daemons, and protocols currently running.</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lnSpc>
                  <a:spcPct val="100000"/>
                </a:lnSpc>
                <a:spcBef>
                  <a:spcPts val="500"/>
                </a:spcBef>
                <a:spcAft>
                  <a:spcPts val="0"/>
                </a:spcAft>
                <a:buNone/>
              </a:pPr>
              <a:r>
                <a:t/>
              </a:r>
              <a:endParaRPr sz="1300">
                <a:latin typeface="Roboto"/>
                <a:ea typeface="Roboto"/>
                <a:cs typeface="Roboto"/>
                <a:sym typeface="Roboto"/>
              </a:endParaRPr>
            </a:p>
          </p:txBody>
        </p:sp>
      </p:grpSp>
      <p:grpSp>
        <p:nvGrpSpPr>
          <p:cNvPr id="3777" name="Google Shape;3777;p207"/>
          <p:cNvGrpSpPr/>
          <p:nvPr/>
        </p:nvGrpSpPr>
        <p:grpSpPr>
          <a:xfrm>
            <a:off x="491600" y="2826175"/>
            <a:ext cx="776889" cy="621300"/>
            <a:chOff x="457200" y="1378813"/>
            <a:chExt cx="776889" cy="621300"/>
          </a:xfrm>
        </p:grpSpPr>
        <p:sp>
          <p:nvSpPr>
            <p:cNvPr id="3778" name="Google Shape;3778;p207"/>
            <p:cNvSpPr/>
            <p:nvPr/>
          </p:nvSpPr>
          <p:spPr>
            <a:xfrm>
              <a:off x="457200" y="1378813"/>
              <a:ext cx="695400" cy="621300"/>
            </a:xfrm>
            <a:prstGeom prst="roundRect">
              <a:avLst>
                <a:gd fmla="val 16667" name="adj"/>
              </a:avLst>
            </a:prstGeom>
            <a:solidFill>
              <a:srgbClr val="5ADC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779" name="Google Shape;3779;p207"/>
            <p:cNvSpPr/>
            <p:nvPr/>
          </p:nvSpPr>
          <p:spPr>
            <a:xfrm rot="5400000">
              <a:off x="969614" y="1607625"/>
              <a:ext cx="340325" cy="188625"/>
            </a:xfrm>
            <a:prstGeom prst="flowChartExtract">
              <a:avLst/>
            </a:prstGeom>
            <a:solidFill>
              <a:srgbClr val="5A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207"/>
          <p:cNvGrpSpPr/>
          <p:nvPr/>
        </p:nvGrpSpPr>
        <p:grpSpPr>
          <a:xfrm>
            <a:off x="1464775" y="4114779"/>
            <a:ext cx="3373500" cy="638307"/>
            <a:chOff x="1484075" y="2046075"/>
            <a:chExt cx="3373500" cy="854722"/>
          </a:xfrm>
        </p:grpSpPr>
        <p:sp>
          <p:nvSpPr>
            <p:cNvPr id="3781" name="Google Shape;3781;p207"/>
            <p:cNvSpPr/>
            <p:nvPr/>
          </p:nvSpPr>
          <p:spPr>
            <a:xfrm flipH="1">
              <a:off x="1484075" y="2057797"/>
              <a:ext cx="3281700" cy="843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782" name="Google Shape;3782;p207"/>
            <p:cNvSpPr txBox="1"/>
            <p:nvPr/>
          </p:nvSpPr>
          <p:spPr>
            <a:xfrm>
              <a:off x="1484075" y="2046075"/>
              <a:ext cx="3373500" cy="738900"/>
            </a:xfrm>
            <a:prstGeom prst="rect">
              <a:avLst/>
            </a:prstGeom>
            <a:noFill/>
            <a:ln>
              <a:noFill/>
            </a:ln>
          </p:spPr>
          <p:txBody>
            <a:bodyPr anchorCtr="0" anchor="t" bIns="0" lIns="182875" spcFirstLastPara="1" rIns="18287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You will also test to see which ports are open, closed, and filtered.</a:t>
              </a:r>
              <a:endParaRPr sz="1300">
                <a:latin typeface="Roboto"/>
                <a:ea typeface="Roboto"/>
                <a:cs typeface="Roboto"/>
                <a:sym typeface="Roboto"/>
              </a:endParaRPr>
            </a:p>
          </p:txBody>
        </p:sp>
      </p:grpSp>
      <p:grpSp>
        <p:nvGrpSpPr>
          <p:cNvPr id="3783" name="Google Shape;3783;p207"/>
          <p:cNvGrpSpPr/>
          <p:nvPr/>
        </p:nvGrpSpPr>
        <p:grpSpPr>
          <a:xfrm>
            <a:off x="491600" y="4114613"/>
            <a:ext cx="776889" cy="621300"/>
            <a:chOff x="457200" y="1378813"/>
            <a:chExt cx="776889" cy="621300"/>
          </a:xfrm>
        </p:grpSpPr>
        <p:sp>
          <p:nvSpPr>
            <p:cNvPr id="3784" name="Google Shape;3784;p207"/>
            <p:cNvSpPr/>
            <p:nvPr/>
          </p:nvSpPr>
          <p:spPr>
            <a:xfrm>
              <a:off x="457200" y="1378813"/>
              <a:ext cx="695400" cy="621300"/>
            </a:xfrm>
            <a:prstGeom prst="roundRect">
              <a:avLst>
                <a:gd fmla="val 16667" name="adj"/>
              </a:avLst>
            </a:prstGeom>
            <a:solidFill>
              <a:srgbClr val="5ADC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785" name="Google Shape;3785;p207"/>
            <p:cNvSpPr/>
            <p:nvPr/>
          </p:nvSpPr>
          <p:spPr>
            <a:xfrm rot="5400000">
              <a:off x="969614" y="1607625"/>
              <a:ext cx="340325" cy="188625"/>
            </a:xfrm>
            <a:prstGeom prst="flowChartExtract">
              <a:avLst/>
            </a:prstGeom>
            <a:solidFill>
              <a:srgbClr val="5A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86" name="Google Shape;3786;p207"/>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0" name="Shape 3790"/>
        <p:cNvGrpSpPr/>
        <p:nvPr/>
      </p:nvGrpSpPr>
      <p:grpSpPr>
        <a:xfrm>
          <a:off x="0" y="0"/>
          <a:ext cx="0" cy="0"/>
          <a:chOff x="0" y="0"/>
          <a:chExt cx="0" cy="0"/>
        </a:xfrm>
      </p:grpSpPr>
      <p:sp>
        <p:nvSpPr>
          <p:cNvPr id="3791" name="Google Shape;3791;p20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latin typeface="Roboto Light"/>
                <a:ea typeface="Roboto Light"/>
                <a:cs typeface="Roboto Light"/>
                <a:sym typeface="Roboto Light"/>
              </a:rPr>
              <a:t>N</a:t>
            </a:r>
            <a:r>
              <a:rPr lang="en">
                <a:latin typeface="Roboto Light"/>
                <a:ea typeface="Roboto Light"/>
                <a:cs typeface="Roboto Light"/>
                <a:sym typeface="Roboto Light"/>
              </a:rPr>
              <a:t>map</a:t>
            </a:r>
            <a:endParaRPr>
              <a:latin typeface="Roboto Light"/>
              <a:ea typeface="Roboto Light"/>
              <a:cs typeface="Roboto Light"/>
              <a:sym typeface="Roboto Light"/>
            </a:endParaRPr>
          </a:p>
        </p:txBody>
      </p:sp>
      <p:sp>
        <p:nvSpPr>
          <p:cNvPr id="3792" name="Google Shape;3792;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6" name="Shape 3796"/>
        <p:cNvGrpSpPr/>
        <p:nvPr/>
      </p:nvGrpSpPr>
      <p:grpSpPr>
        <a:xfrm>
          <a:off x="0" y="0"/>
          <a:ext cx="0" cy="0"/>
          <a:chOff x="0" y="0"/>
          <a:chExt cx="0" cy="0"/>
        </a:xfrm>
      </p:grpSpPr>
      <p:sp>
        <p:nvSpPr>
          <p:cNvPr id="3797" name="Google Shape;3797;p20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3798" name="Google Shape;3798;p20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000">
                <a:latin typeface="Roboto Medium"/>
                <a:ea typeface="Roboto Medium"/>
                <a:cs typeface="Roboto Medium"/>
                <a:sym typeface="Roboto Medium"/>
              </a:rPr>
              <a:t>Activity:</a:t>
            </a:r>
            <a:r>
              <a:rPr lang="en" sz="3000">
                <a:latin typeface="Roboto Light"/>
                <a:ea typeface="Roboto Light"/>
                <a:cs typeface="Roboto Light"/>
                <a:sym typeface="Roboto Light"/>
              </a:rPr>
              <a:t> Testing Firewall Rules with Nmap</a:t>
            </a:r>
            <a:endParaRPr sz="3000">
              <a:latin typeface="Roboto Light"/>
              <a:ea typeface="Roboto Light"/>
              <a:cs typeface="Roboto Light"/>
              <a:sym typeface="Roboto Light"/>
            </a:endParaRPr>
          </a:p>
          <a:p>
            <a:pPr indent="0" lvl="0" marL="0" rtl="0" algn="l">
              <a:lnSpc>
                <a:spcPct val="115000"/>
              </a:lnSpc>
              <a:spcBef>
                <a:spcPts val="800"/>
              </a:spcBef>
              <a:spcAft>
                <a:spcPts val="0"/>
              </a:spcAft>
              <a:buNone/>
            </a:pPr>
            <a:r>
              <a:rPr lang="en" sz="2200">
                <a:latin typeface="Roboto Light"/>
                <a:ea typeface="Roboto Light"/>
                <a:cs typeface="Roboto Light"/>
                <a:sym typeface="Roboto Light"/>
              </a:rPr>
              <a:t>In this activity, you will perform various </a:t>
            </a:r>
            <a:br>
              <a:rPr lang="en" sz="2200">
                <a:latin typeface="Roboto Light"/>
                <a:ea typeface="Roboto Light"/>
                <a:cs typeface="Roboto Light"/>
                <a:sym typeface="Roboto Light"/>
              </a:rPr>
            </a:br>
            <a:r>
              <a:rPr lang="en" sz="2200">
                <a:latin typeface="Roboto Light"/>
                <a:ea typeface="Roboto Light"/>
                <a:cs typeface="Roboto Light"/>
                <a:sym typeface="Roboto Light"/>
              </a:rPr>
              <a:t>network scans to test firewall integrity. </a:t>
            </a:r>
            <a:endParaRPr sz="2200">
              <a:latin typeface="Roboto Light"/>
              <a:ea typeface="Roboto Light"/>
              <a:cs typeface="Roboto Light"/>
              <a:sym typeface="Roboto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2" name="Shape 3802"/>
        <p:cNvGrpSpPr/>
        <p:nvPr/>
      </p:nvGrpSpPr>
      <p:grpSpPr>
        <a:xfrm>
          <a:off x="0" y="0"/>
          <a:ext cx="0" cy="0"/>
          <a:chOff x="0" y="0"/>
          <a:chExt cx="0" cy="0"/>
        </a:xfrm>
      </p:grpSpPr>
      <p:sp>
        <p:nvSpPr>
          <p:cNvPr id="3803" name="Google Shape;3803;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7" name="Shape 3807"/>
        <p:cNvGrpSpPr/>
        <p:nvPr/>
      </p:nvGrpSpPr>
      <p:grpSpPr>
        <a:xfrm>
          <a:off x="0" y="0"/>
          <a:ext cx="0" cy="0"/>
          <a:chOff x="0" y="0"/>
          <a:chExt cx="0" cy="0"/>
        </a:xfrm>
      </p:grpSpPr>
      <p:sp>
        <p:nvSpPr>
          <p:cNvPr id="3808" name="Google Shape;3808;p21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3809" name="Google Shape;3809;p21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3" name="Shape 3813"/>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1" name="Shape 3111"/>
        <p:cNvGrpSpPr/>
        <p:nvPr/>
      </p:nvGrpSpPr>
      <p:grpSpPr>
        <a:xfrm>
          <a:off x="0" y="0"/>
          <a:ext cx="0" cy="0"/>
          <a:chOff x="0" y="0"/>
          <a:chExt cx="0" cy="0"/>
        </a:xfrm>
      </p:grpSpPr>
      <p:sp>
        <p:nvSpPr>
          <p:cNvPr id="3112" name="Google Shape;3112;p162"/>
          <p:cNvSpPr/>
          <p:nvPr/>
        </p:nvSpPr>
        <p:spPr>
          <a:xfrm rot="-5400000">
            <a:off x="1999275" y="-2007300"/>
            <a:ext cx="5152200" cy="9166800"/>
          </a:xfrm>
          <a:prstGeom prst="rect">
            <a:avLst/>
          </a:prstGeom>
          <a:gradFill>
            <a:gsLst>
              <a:gs pos="0">
                <a:srgbClr val="1077D2"/>
              </a:gs>
              <a:gs pos="100000">
                <a:srgbClr val="09315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114" name="Google Shape;3114;p162"/>
          <p:cNvSpPr txBox="1"/>
          <p:nvPr>
            <p:ph type="title"/>
          </p:nvPr>
        </p:nvSpPr>
        <p:spPr>
          <a:xfrm>
            <a:off x="945825" y="644800"/>
            <a:ext cx="7521000" cy="3325200"/>
          </a:xfrm>
          <a:prstGeom prst="rect">
            <a:avLst/>
          </a:prstGeom>
        </p:spPr>
        <p:txBody>
          <a:bodyPr anchorCtr="0" anchor="t" bIns="91425" lIns="457200" spcFirstLastPara="1" rIns="274300" wrap="square" tIns="182875">
            <a:noAutofit/>
          </a:bodyPr>
          <a:lstStyle/>
          <a:p>
            <a:pPr indent="0" lvl="0" marL="0" rtl="0" algn="l">
              <a:lnSpc>
                <a:spcPct val="115000"/>
              </a:lnSpc>
              <a:spcBef>
                <a:spcPts val="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b="1" lang="en" sz="2000">
                <a:solidFill>
                  <a:srgbClr val="FFFFFF"/>
                </a:solidFill>
                <a:latin typeface="Roboto"/>
                <a:ea typeface="Roboto"/>
                <a:cs typeface="Roboto"/>
                <a:sym typeface="Roboto"/>
              </a:rPr>
              <a:t>Network Security</a:t>
            </a:r>
            <a:r>
              <a:rPr lang="en" sz="2000">
                <a:solidFill>
                  <a:srgbClr val="FFFFFF"/>
                </a:solidFill>
                <a:latin typeface="Roboto Light"/>
                <a:ea typeface="Roboto Light"/>
                <a:cs typeface="Roboto Light"/>
                <a:sym typeface="Roboto Light"/>
              </a:rPr>
              <a:t> is the process of taking physical and software preventative measures to protect the underlying networking infrastructure from unauthorized access, misuse, malfunction, modification, destruction, or improper disclosure, thereby creating a secure platform for computers, users and programs to perform their permitted critical functions within a secure environment.</a:t>
            </a:r>
            <a:endParaRPr sz="2000">
              <a:solidFill>
                <a:srgbClr val="FFFFFF"/>
              </a:solidFill>
              <a:latin typeface="Roboto Light"/>
              <a:ea typeface="Roboto Light"/>
              <a:cs typeface="Roboto Light"/>
              <a:sym typeface="Roboto Light"/>
            </a:endParaRPr>
          </a:p>
        </p:txBody>
      </p:sp>
      <p:sp>
        <p:nvSpPr>
          <p:cNvPr id="3115" name="Google Shape;3115;p162"/>
          <p:cNvSpPr txBox="1"/>
          <p:nvPr/>
        </p:nvSpPr>
        <p:spPr>
          <a:xfrm>
            <a:off x="3973675" y="3814850"/>
            <a:ext cx="4557900" cy="53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FFFFFF"/>
                </a:solidFill>
                <a:latin typeface="Roboto"/>
                <a:ea typeface="Roboto"/>
                <a:cs typeface="Roboto"/>
                <a:sym typeface="Roboto"/>
              </a:rPr>
              <a:t>- </a:t>
            </a:r>
            <a:r>
              <a:rPr lang="en" sz="1700">
                <a:solidFill>
                  <a:srgbClr val="FFFFFF"/>
                </a:solidFill>
                <a:latin typeface="Roboto"/>
                <a:ea typeface="Roboto"/>
                <a:cs typeface="Roboto"/>
                <a:sym typeface="Roboto"/>
              </a:rPr>
              <a:t>SANS Network Security Resources</a:t>
            </a:r>
            <a:endParaRPr sz="1700">
              <a:solidFill>
                <a:srgbClr val="FFFFFF"/>
              </a:solidFill>
              <a:latin typeface="Roboto"/>
              <a:ea typeface="Roboto"/>
              <a:cs typeface="Roboto"/>
              <a:sym typeface="Roboto"/>
            </a:endParaRPr>
          </a:p>
        </p:txBody>
      </p:sp>
      <p:grpSp>
        <p:nvGrpSpPr>
          <p:cNvPr id="3116" name="Google Shape;3116;p162"/>
          <p:cNvGrpSpPr/>
          <p:nvPr/>
        </p:nvGrpSpPr>
        <p:grpSpPr>
          <a:xfrm>
            <a:off x="7261200" y="2546725"/>
            <a:ext cx="1760875" cy="2004600"/>
            <a:chOff x="-375550" y="960250"/>
            <a:chExt cx="1760875" cy="2004600"/>
          </a:xfrm>
        </p:grpSpPr>
        <p:sp>
          <p:nvSpPr>
            <p:cNvPr id="3117" name="Google Shape;3117;p162"/>
            <p:cNvSpPr txBox="1"/>
            <p:nvPr/>
          </p:nvSpPr>
          <p:spPr>
            <a:xfrm>
              <a:off x="-375550"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3118" name="Google Shape;3118;p162"/>
            <p:cNvSpPr txBox="1"/>
            <p:nvPr/>
          </p:nvSpPr>
          <p:spPr>
            <a:xfrm>
              <a:off x="15825"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grpSp>
        <p:nvGrpSpPr>
          <p:cNvPr id="3119" name="Google Shape;3119;p162"/>
          <p:cNvGrpSpPr/>
          <p:nvPr/>
        </p:nvGrpSpPr>
        <p:grpSpPr>
          <a:xfrm rot="10800000">
            <a:off x="-151425" y="185825"/>
            <a:ext cx="1760875" cy="2004600"/>
            <a:chOff x="-375550" y="960250"/>
            <a:chExt cx="1760875" cy="2004600"/>
          </a:xfrm>
        </p:grpSpPr>
        <p:sp>
          <p:nvSpPr>
            <p:cNvPr id="3120" name="Google Shape;3120;p162"/>
            <p:cNvSpPr txBox="1"/>
            <p:nvPr/>
          </p:nvSpPr>
          <p:spPr>
            <a:xfrm>
              <a:off x="-375550"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3121" name="Google Shape;3121;p162"/>
            <p:cNvSpPr txBox="1"/>
            <p:nvPr/>
          </p:nvSpPr>
          <p:spPr>
            <a:xfrm>
              <a:off x="15825" y="960250"/>
              <a:ext cx="13695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5" name="Shape 3125"/>
        <p:cNvGrpSpPr/>
        <p:nvPr/>
      </p:nvGrpSpPr>
      <p:grpSpPr>
        <a:xfrm>
          <a:off x="0" y="0"/>
          <a:ext cx="0" cy="0"/>
          <a:chOff x="0" y="0"/>
          <a:chExt cx="0" cy="0"/>
        </a:xfrm>
      </p:grpSpPr>
      <p:pic>
        <p:nvPicPr>
          <p:cNvPr id="3126" name="Google Shape;3126;p163"/>
          <p:cNvPicPr preferRelativeResize="0"/>
          <p:nvPr/>
        </p:nvPicPr>
        <p:blipFill>
          <a:blip r:embed="rId3">
            <a:alphaModFix/>
          </a:blip>
          <a:stretch>
            <a:fillRect/>
          </a:stretch>
        </p:blipFill>
        <p:spPr>
          <a:xfrm>
            <a:off x="-875" y="-981"/>
            <a:ext cx="9144001" cy="5144481"/>
          </a:xfrm>
          <a:prstGeom prst="rect">
            <a:avLst/>
          </a:prstGeom>
          <a:noFill/>
          <a:ln>
            <a:noFill/>
          </a:ln>
        </p:spPr>
      </p:pic>
      <p:sp>
        <p:nvSpPr>
          <p:cNvPr id="3127" name="Google Shape;3127;p163"/>
          <p:cNvSpPr txBox="1"/>
          <p:nvPr>
            <p:ph idx="1" type="subTitle"/>
          </p:nvPr>
        </p:nvSpPr>
        <p:spPr>
          <a:xfrm>
            <a:off x="132900" y="1321450"/>
            <a:ext cx="4005300" cy="176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900">
                <a:solidFill>
                  <a:srgbClr val="FFFFFF"/>
                </a:solidFill>
                <a:latin typeface="Roboto Light"/>
                <a:ea typeface="Roboto Light"/>
                <a:cs typeface="Roboto Light"/>
                <a:sym typeface="Roboto Light"/>
              </a:rPr>
              <a:t>As we’ll see, firewalls are the first line of defense on the perimeter of the network's edge. </a:t>
            </a:r>
            <a:endParaRPr sz="1900">
              <a:solidFill>
                <a:srgbClr val="FFFFFF"/>
              </a:solidFill>
              <a:latin typeface="Roboto Light"/>
              <a:ea typeface="Roboto Light"/>
              <a:cs typeface="Roboto Light"/>
              <a:sym typeface="Roboto Light"/>
            </a:endParaRPr>
          </a:p>
          <a:p>
            <a:pPr indent="0" lvl="0" marL="0" rtl="0" algn="l">
              <a:spcBef>
                <a:spcPts val="0"/>
              </a:spcBef>
              <a:spcAft>
                <a:spcPts val="0"/>
              </a:spcAft>
              <a:buNone/>
            </a:pPr>
            <a:r>
              <a:t/>
            </a:r>
            <a:endParaRPr sz="1900">
              <a:solidFill>
                <a:srgbClr val="FFFFFF"/>
              </a:solidFill>
              <a:latin typeface="Roboto Light"/>
              <a:ea typeface="Roboto Light"/>
              <a:cs typeface="Roboto Light"/>
              <a:sym typeface="Roboto Light"/>
            </a:endParaRPr>
          </a:p>
          <a:p>
            <a:pPr indent="0" lvl="0" marL="0" rtl="0" algn="l">
              <a:spcBef>
                <a:spcPts val="0"/>
              </a:spcBef>
              <a:spcAft>
                <a:spcPts val="0"/>
              </a:spcAft>
              <a:buNone/>
            </a:pPr>
            <a:r>
              <a:rPr lang="en" sz="1900">
                <a:solidFill>
                  <a:srgbClr val="FFFFFF"/>
                </a:solidFill>
                <a:latin typeface="Roboto Light"/>
                <a:ea typeface="Roboto Light"/>
                <a:cs typeface="Roboto Light"/>
                <a:sym typeface="Roboto Light"/>
              </a:rPr>
              <a:t>However, they are merely the first layer upon which others preventive and protective layers are built.</a:t>
            </a:r>
            <a:endParaRPr sz="1900">
              <a:solidFill>
                <a:srgbClr val="FFFFFF"/>
              </a:solidFill>
              <a:latin typeface="Roboto Light"/>
              <a:ea typeface="Roboto Light"/>
              <a:cs typeface="Roboto Light"/>
              <a:sym typeface="Roboto Light"/>
            </a:endParaRPr>
          </a:p>
        </p:txBody>
      </p:sp>
      <p:sp>
        <p:nvSpPr>
          <p:cNvPr id="3128" name="Google Shape;3128;p16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132" name="Shape 3132"/>
        <p:cNvGrpSpPr/>
        <p:nvPr/>
      </p:nvGrpSpPr>
      <p:grpSpPr>
        <a:xfrm>
          <a:off x="0" y="0"/>
          <a:ext cx="0" cy="0"/>
          <a:chOff x="0" y="0"/>
          <a:chExt cx="0" cy="0"/>
        </a:xfrm>
      </p:grpSpPr>
      <p:sp>
        <p:nvSpPr>
          <p:cNvPr id="3133" name="Google Shape;3133;p164"/>
          <p:cNvSpPr/>
          <p:nvPr/>
        </p:nvSpPr>
        <p:spPr>
          <a:xfrm>
            <a:off x="4774650" y="813600"/>
            <a:ext cx="3958500" cy="3958500"/>
          </a:xfrm>
          <a:prstGeom prst="ellipse">
            <a:avLst/>
          </a:prstGeom>
          <a:solidFill>
            <a:srgbClr val="674EA7"/>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34" name="Google Shape;3134;p164"/>
          <p:cNvSpPr/>
          <p:nvPr/>
        </p:nvSpPr>
        <p:spPr>
          <a:xfrm>
            <a:off x="5077050" y="1418400"/>
            <a:ext cx="3353700" cy="3353700"/>
          </a:xfrm>
          <a:prstGeom prst="ellipse">
            <a:avLst/>
          </a:prstGeom>
          <a:solidFill>
            <a:srgbClr val="8E7CC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35" name="Google Shape;3135;p164"/>
          <p:cNvSpPr/>
          <p:nvPr/>
        </p:nvSpPr>
        <p:spPr>
          <a:xfrm>
            <a:off x="5433900" y="2132100"/>
            <a:ext cx="2640000" cy="2640000"/>
          </a:xfrm>
          <a:prstGeom prst="ellipse">
            <a:avLst/>
          </a:prstGeom>
          <a:solidFill>
            <a:srgbClr val="3D85C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36" name="Google Shape;3136;p164"/>
          <p:cNvSpPr/>
          <p:nvPr/>
        </p:nvSpPr>
        <p:spPr>
          <a:xfrm>
            <a:off x="5738400" y="2741100"/>
            <a:ext cx="2031000" cy="2031000"/>
          </a:xfrm>
          <a:prstGeom prst="ellipse">
            <a:avLst/>
          </a:prstGeom>
          <a:solidFill>
            <a:srgbClr val="6FA8DC"/>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p:txBody>
      </p:sp>
      <p:sp>
        <p:nvSpPr>
          <p:cNvPr id="3137" name="Google Shape;3137;p1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Defense in Depth</a:t>
            </a:r>
            <a:endParaRPr>
              <a:solidFill>
                <a:srgbClr val="FFFFFF"/>
              </a:solidFill>
            </a:endParaRPr>
          </a:p>
        </p:txBody>
      </p:sp>
      <p:sp>
        <p:nvSpPr>
          <p:cNvPr id="3138" name="Google Shape;3138;p164"/>
          <p:cNvSpPr txBox="1"/>
          <p:nvPr>
            <p:ph idx="1" type="subTitle"/>
          </p:nvPr>
        </p:nvSpPr>
        <p:spPr>
          <a:xfrm>
            <a:off x="0" y="813600"/>
            <a:ext cx="5319000" cy="31212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rgbClr val="FFFFFF"/>
                </a:solidFill>
              </a:rPr>
              <a:t>In the GRC unit, we covered how defense-in-depth plays a critical role in securing organizations. </a:t>
            </a:r>
            <a:br>
              <a:rPr lang="en">
                <a:solidFill>
                  <a:srgbClr val="FFFFFF"/>
                </a:solidFill>
              </a:rPr>
            </a:br>
            <a:br>
              <a:rPr lang="en">
                <a:solidFill>
                  <a:srgbClr val="FFFFFF"/>
                </a:solidFill>
              </a:rPr>
            </a:br>
            <a:r>
              <a:rPr lang="en">
                <a:solidFill>
                  <a:srgbClr val="FFFFFF"/>
                </a:solidFill>
              </a:rPr>
              <a:t>Throughout this unit, we will apply a DiD mindset to layer security measures that aims to slow an attacks progression, thus providing network defenders with enough time to respond.</a:t>
            </a:r>
            <a:endParaRPr>
              <a:solidFill>
                <a:srgbClr val="FFFFFF"/>
              </a:solidFill>
            </a:endParaRPr>
          </a:p>
        </p:txBody>
      </p:sp>
      <p:sp>
        <p:nvSpPr>
          <p:cNvPr id="3139" name="Google Shape;3139;p1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cxnSp>
        <p:nvCxnSpPr>
          <p:cNvPr id="3140" name="Google Shape;3140;p164"/>
          <p:cNvCxnSpPr/>
          <p:nvPr/>
        </p:nvCxnSpPr>
        <p:spPr>
          <a:xfrm>
            <a:off x="274375" y="640080"/>
            <a:ext cx="8604300" cy="0"/>
          </a:xfrm>
          <a:prstGeom prst="straightConnector1">
            <a:avLst/>
          </a:prstGeom>
          <a:noFill/>
          <a:ln cap="flat" cmpd="sng" w="9525">
            <a:solidFill>
              <a:srgbClr val="FFFFFF"/>
            </a:solidFill>
            <a:prstDash val="solid"/>
            <a:round/>
            <a:headEnd len="med" w="med" type="none"/>
            <a:tailEnd len="med" w="med" type="none"/>
          </a:ln>
        </p:spPr>
      </p:cxnSp>
      <p:sp>
        <p:nvSpPr>
          <p:cNvPr id="3141" name="Google Shape;3141;p164"/>
          <p:cNvSpPr/>
          <p:nvPr/>
        </p:nvSpPr>
        <p:spPr>
          <a:xfrm>
            <a:off x="6064200" y="3392700"/>
            <a:ext cx="1379400" cy="1379400"/>
          </a:xfrm>
          <a:prstGeom prst="ellipse">
            <a:avLst/>
          </a:prstGeom>
          <a:solidFill>
            <a:srgbClr val="9FC5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Data</a:t>
            </a:r>
            <a:endParaRPr sz="1600">
              <a:solidFill>
                <a:srgbClr val="FFFFFF"/>
              </a:solidFill>
              <a:latin typeface="Roboto Medium"/>
              <a:ea typeface="Roboto Medium"/>
              <a:cs typeface="Roboto Medium"/>
              <a:sym typeface="Roboto Medium"/>
            </a:endParaRPr>
          </a:p>
        </p:txBody>
      </p:sp>
      <p:sp>
        <p:nvSpPr>
          <p:cNvPr id="3142" name="Google Shape;3142;p164"/>
          <p:cNvSpPr txBox="1"/>
          <p:nvPr/>
        </p:nvSpPr>
        <p:spPr>
          <a:xfrm>
            <a:off x="5738400" y="2909925"/>
            <a:ext cx="2031000" cy="4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rgbClr val="FFFFFF"/>
                </a:solidFill>
                <a:latin typeface="Roboto Medium"/>
                <a:ea typeface="Roboto Medium"/>
                <a:cs typeface="Roboto Medium"/>
                <a:sym typeface="Roboto Medium"/>
              </a:rPr>
              <a:t>Application</a:t>
            </a:r>
            <a:endParaRPr sz="1600">
              <a:latin typeface="Roboto Medium"/>
              <a:ea typeface="Roboto Medium"/>
              <a:cs typeface="Roboto Medium"/>
              <a:sym typeface="Roboto Medium"/>
            </a:endParaRPr>
          </a:p>
        </p:txBody>
      </p:sp>
      <p:sp>
        <p:nvSpPr>
          <p:cNvPr id="3143" name="Google Shape;3143;p164"/>
          <p:cNvSpPr txBox="1"/>
          <p:nvPr/>
        </p:nvSpPr>
        <p:spPr>
          <a:xfrm>
            <a:off x="5738400" y="2286375"/>
            <a:ext cx="2031000" cy="4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Host</a:t>
            </a:r>
            <a:endParaRPr sz="1600">
              <a:latin typeface="Roboto Medium"/>
              <a:ea typeface="Roboto Medium"/>
              <a:cs typeface="Roboto Medium"/>
              <a:sym typeface="Roboto Medium"/>
            </a:endParaRPr>
          </a:p>
        </p:txBody>
      </p:sp>
      <p:sp>
        <p:nvSpPr>
          <p:cNvPr id="3144" name="Google Shape;3144;p164"/>
          <p:cNvSpPr txBox="1"/>
          <p:nvPr/>
        </p:nvSpPr>
        <p:spPr>
          <a:xfrm>
            <a:off x="5738400" y="1662825"/>
            <a:ext cx="2031000" cy="4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Network</a:t>
            </a:r>
            <a:endParaRPr sz="1600">
              <a:latin typeface="Roboto Medium"/>
              <a:ea typeface="Roboto Medium"/>
              <a:cs typeface="Roboto Medium"/>
              <a:sym typeface="Roboto Medium"/>
            </a:endParaRPr>
          </a:p>
        </p:txBody>
      </p:sp>
      <p:sp>
        <p:nvSpPr>
          <p:cNvPr id="3145" name="Google Shape;3145;p164"/>
          <p:cNvSpPr txBox="1"/>
          <p:nvPr/>
        </p:nvSpPr>
        <p:spPr>
          <a:xfrm>
            <a:off x="5738400" y="947438"/>
            <a:ext cx="2031000" cy="4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Perimeter</a:t>
            </a:r>
            <a:endParaRPr sz="1600">
              <a:latin typeface="Roboto Medium"/>
              <a:ea typeface="Roboto Medium"/>
              <a:cs typeface="Roboto Medium"/>
              <a:sym typeface="Roboto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1763"/>
        </a:solidFill>
      </p:bgPr>
    </p:bg>
    <p:spTree>
      <p:nvGrpSpPr>
        <p:cNvPr id="3149" name="Shape 3149"/>
        <p:cNvGrpSpPr/>
        <p:nvPr/>
      </p:nvGrpSpPr>
      <p:grpSpPr>
        <a:xfrm>
          <a:off x="0" y="0"/>
          <a:ext cx="0" cy="0"/>
          <a:chOff x="0" y="0"/>
          <a:chExt cx="0" cy="0"/>
        </a:xfrm>
      </p:grpSpPr>
      <p:sp>
        <p:nvSpPr>
          <p:cNvPr id="3150" name="Google Shape;3150;p165"/>
          <p:cNvSpPr/>
          <p:nvPr/>
        </p:nvSpPr>
        <p:spPr>
          <a:xfrm flipH="1">
            <a:off x="724275"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65"/>
          <p:cNvSpPr/>
          <p:nvPr/>
        </p:nvSpPr>
        <p:spPr>
          <a:xfrm flipH="1">
            <a:off x="3496050" y="193777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65"/>
          <p:cNvSpPr/>
          <p:nvPr/>
        </p:nvSpPr>
        <p:spPr>
          <a:xfrm flipH="1">
            <a:off x="6401175" y="1938525"/>
            <a:ext cx="2428500" cy="26628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Defense in Depth</a:t>
            </a:r>
            <a:endParaRPr>
              <a:solidFill>
                <a:srgbClr val="FFFFFF"/>
              </a:solidFill>
            </a:endParaRPr>
          </a:p>
        </p:txBody>
      </p:sp>
      <p:sp>
        <p:nvSpPr>
          <p:cNvPr id="3154" name="Google Shape;3154;p165"/>
          <p:cNvSpPr txBox="1"/>
          <p:nvPr>
            <p:ph idx="1" type="subTitle"/>
          </p:nvPr>
        </p:nvSpPr>
        <p:spPr>
          <a:xfrm>
            <a:off x="0" y="6168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In this unit, we will learn how to apply a defense-in-depth methodology to create expansive layers of network security.</a:t>
            </a:r>
            <a:endParaRPr>
              <a:solidFill>
                <a:srgbClr val="FFFFFF"/>
              </a:solidFill>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3155" name="Google Shape;3155;p1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3156" name="Google Shape;3156;p165"/>
          <p:cNvSpPr txBox="1"/>
          <p:nvPr>
            <p:ph idx="3" type="subTitle"/>
          </p:nvPr>
        </p:nvSpPr>
        <p:spPr>
          <a:xfrm>
            <a:off x="724275" y="1937826"/>
            <a:ext cx="2371500" cy="2440800"/>
          </a:xfrm>
          <a:prstGeom prst="rect">
            <a:avLst/>
          </a:prstGeom>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500"/>
              <a:t>Today, we will cover the benefits, limitations, for various types of firewalls.</a:t>
            </a:r>
            <a:endParaRPr sz="1500"/>
          </a:p>
          <a:p>
            <a:pPr indent="0" lvl="0" marL="0" rtl="0" algn="l">
              <a:lnSpc>
                <a:spcPct val="115000"/>
              </a:lnSpc>
              <a:spcBef>
                <a:spcPts val="0"/>
              </a:spcBef>
              <a:spcAft>
                <a:spcPts val="0"/>
              </a:spcAft>
              <a:buClr>
                <a:schemeClr val="dk1"/>
              </a:buClr>
              <a:buSzPts val="1100"/>
              <a:buFont typeface="Arial"/>
              <a:buNone/>
            </a:pPr>
            <a:r>
              <a:t/>
            </a:r>
            <a:endParaRPr sz="1800">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1800">
              <a:latin typeface="Roboto Medium"/>
              <a:ea typeface="Roboto Medium"/>
              <a:cs typeface="Roboto Medium"/>
              <a:sym typeface="Roboto Medium"/>
            </a:endParaRPr>
          </a:p>
        </p:txBody>
      </p:sp>
      <p:sp>
        <p:nvSpPr>
          <p:cNvPr id="3157" name="Google Shape;3157;p165"/>
          <p:cNvSpPr txBox="1"/>
          <p:nvPr>
            <p:ph idx="4" type="subTitle"/>
          </p:nvPr>
        </p:nvSpPr>
        <p:spPr>
          <a:xfrm>
            <a:off x="3496050" y="1937826"/>
            <a:ext cx="2371500" cy="2440800"/>
          </a:xfrm>
          <a:prstGeom prst="rect">
            <a:avLst/>
          </a:prstGeom>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 Day 2, we will introduce intrusion detection systems (IDS) and network security monitoring (NSM). NSM is particularly useful for tracking an adversary through the network after a breach.</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Roboto Medium"/>
              <a:ea typeface="Roboto Medium"/>
              <a:cs typeface="Roboto Medium"/>
              <a:sym typeface="Roboto Medium"/>
            </a:endParaRPr>
          </a:p>
        </p:txBody>
      </p:sp>
      <p:sp>
        <p:nvSpPr>
          <p:cNvPr id="3158" name="Google Shape;3158;p165"/>
          <p:cNvSpPr txBox="1"/>
          <p:nvPr>
            <p:ph idx="5" type="subTitle"/>
          </p:nvPr>
        </p:nvSpPr>
        <p:spPr>
          <a:xfrm>
            <a:off x="6401175" y="1938513"/>
            <a:ext cx="2371500" cy="2440800"/>
          </a:xfrm>
          <a:prstGeom prst="rect">
            <a:avLst/>
          </a:prstGeom>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rPr>
              <a:t>On Day 3, we’ll conduct advanced cyber threat hunting using Enterprise Security Management (ESM), which expands upon NSM through the inclusion of endpoint </a:t>
            </a:r>
            <a:r>
              <a:rPr lang="en" sz="1300">
                <a:solidFill>
                  <a:schemeClr val="dk1"/>
                </a:solidFill>
              </a:rPr>
              <a:t>telemetry</a:t>
            </a:r>
            <a:r>
              <a:rPr lang="en" sz="1300">
                <a:solidFill>
                  <a:schemeClr val="dk1"/>
                </a:solidFill>
              </a:rPr>
              <a:t>. </a:t>
            </a:r>
            <a:endParaRPr sz="1300">
              <a:solidFill>
                <a:schemeClr val="dk1"/>
              </a:solidFill>
            </a:endParaRPr>
          </a:p>
          <a:p>
            <a:pPr indent="0" lvl="0" marL="0" rtl="0" algn="l">
              <a:lnSpc>
                <a:spcPct val="115000"/>
              </a:lnSpc>
              <a:spcBef>
                <a:spcPts val="1000"/>
              </a:spcBef>
              <a:spcAft>
                <a:spcPts val="0"/>
              </a:spcAft>
              <a:buClr>
                <a:schemeClr val="dk1"/>
              </a:buClr>
              <a:buSzPts val="1100"/>
              <a:buFont typeface="Arial"/>
              <a:buNone/>
            </a:pPr>
            <a:r>
              <a:t/>
            </a:r>
            <a:endParaRPr sz="1800">
              <a:solidFill>
                <a:schemeClr val="dk1"/>
              </a:solidFill>
              <a:latin typeface="Roboto Medium"/>
              <a:ea typeface="Roboto Medium"/>
              <a:cs typeface="Roboto Medium"/>
              <a:sym typeface="Roboto Medium"/>
            </a:endParaRPr>
          </a:p>
          <a:p>
            <a:pPr indent="0" lvl="0" marL="0" rtl="0" algn="l">
              <a:lnSpc>
                <a:spcPct val="115000"/>
              </a:lnSpc>
              <a:spcBef>
                <a:spcPts val="1000"/>
              </a:spcBef>
              <a:spcAft>
                <a:spcPts val="0"/>
              </a:spcAft>
              <a:buClr>
                <a:schemeClr val="dk1"/>
              </a:buClr>
              <a:buSzPts val="1100"/>
              <a:buFont typeface="Arial"/>
              <a:buNone/>
            </a:pPr>
            <a:r>
              <a:t/>
            </a:r>
            <a:endParaRPr sz="1800">
              <a:solidFill>
                <a:schemeClr val="dk1"/>
              </a:solidFill>
              <a:latin typeface="Roboto Medium"/>
              <a:ea typeface="Roboto Medium"/>
              <a:cs typeface="Roboto Medium"/>
              <a:sym typeface="Roboto Medium"/>
            </a:endParaRPr>
          </a:p>
          <a:p>
            <a:pPr indent="0" lvl="0" marL="0" rtl="0" algn="l">
              <a:spcBef>
                <a:spcPts val="1000"/>
              </a:spcBef>
              <a:spcAft>
                <a:spcPts val="0"/>
              </a:spcAft>
              <a:buNone/>
            </a:pPr>
            <a:r>
              <a:t/>
            </a:r>
            <a:endParaRPr/>
          </a:p>
        </p:txBody>
      </p:sp>
      <p:grpSp>
        <p:nvGrpSpPr>
          <p:cNvPr id="3159" name="Google Shape;3159;p165"/>
          <p:cNvGrpSpPr/>
          <p:nvPr/>
        </p:nvGrpSpPr>
        <p:grpSpPr>
          <a:xfrm>
            <a:off x="457181" y="1345103"/>
            <a:ext cx="533372" cy="533480"/>
            <a:chOff x="457200" y="1378813"/>
            <a:chExt cx="695400" cy="695450"/>
          </a:xfrm>
        </p:grpSpPr>
        <p:sp>
          <p:nvSpPr>
            <p:cNvPr id="3160" name="Google Shape;3160;p165"/>
            <p:cNvSpPr/>
            <p:nvPr/>
          </p:nvSpPr>
          <p:spPr>
            <a:xfrm>
              <a:off x="457200" y="1378813"/>
              <a:ext cx="695400" cy="6213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161" name="Google Shape;3161;p165"/>
            <p:cNvSpPr/>
            <p:nvPr/>
          </p:nvSpPr>
          <p:spPr>
            <a:xfrm rot="10800000">
              <a:off x="634726" y="1885638"/>
              <a:ext cx="340325" cy="188625"/>
            </a:xfrm>
            <a:prstGeom prst="flowChartExtra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165"/>
          <p:cNvGrpSpPr/>
          <p:nvPr/>
        </p:nvGrpSpPr>
        <p:grpSpPr>
          <a:xfrm>
            <a:off x="6134081" y="1345853"/>
            <a:ext cx="533372" cy="533480"/>
            <a:chOff x="457200" y="1378813"/>
            <a:chExt cx="695400" cy="695450"/>
          </a:xfrm>
        </p:grpSpPr>
        <p:sp>
          <p:nvSpPr>
            <p:cNvPr id="3163" name="Google Shape;3163;p165"/>
            <p:cNvSpPr/>
            <p:nvPr/>
          </p:nvSpPr>
          <p:spPr>
            <a:xfrm>
              <a:off x="457200" y="1378813"/>
              <a:ext cx="695400" cy="621300"/>
            </a:xfrm>
            <a:prstGeom prst="roundRect">
              <a:avLst>
                <a:gd fmla="val 16667" name="adj"/>
              </a:avLst>
            </a:prstGeom>
            <a:solidFill>
              <a:srgbClr val="59C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164" name="Google Shape;3164;p165"/>
            <p:cNvSpPr/>
            <p:nvPr/>
          </p:nvSpPr>
          <p:spPr>
            <a:xfrm rot="10800000">
              <a:off x="634726" y="1885638"/>
              <a:ext cx="340325" cy="188625"/>
            </a:xfrm>
            <a:prstGeom prst="flowChartExtract">
              <a:avLst/>
            </a:prstGeom>
            <a:solidFill>
              <a:srgbClr val="59C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65" name="Google Shape;3165;p165"/>
          <p:cNvCxnSpPr/>
          <p:nvPr/>
        </p:nvCxnSpPr>
        <p:spPr>
          <a:xfrm>
            <a:off x="269850" y="616880"/>
            <a:ext cx="8604300" cy="0"/>
          </a:xfrm>
          <a:prstGeom prst="straightConnector1">
            <a:avLst/>
          </a:prstGeom>
          <a:noFill/>
          <a:ln cap="flat" cmpd="sng" w="9525">
            <a:solidFill>
              <a:srgbClr val="FFFFFF"/>
            </a:solidFill>
            <a:prstDash val="solid"/>
            <a:round/>
            <a:headEnd len="med" w="med" type="none"/>
            <a:tailEnd len="med" w="med" type="none"/>
          </a:ln>
        </p:spPr>
      </p:cxnSp>
      <p:grpSp>
        <p:nvGrpSpPr>
          <p:cNvPr id="3166" name="Google Shape;3166;p165"/>
          <p:cNvGrpSpPr/>
          <p:nvPr/>
        </p:nvGrpSpPr>
        <p:grpSpPr>
          <a:xfrm>
            <a:off x="3305156" y="1345103"/>
            <a:ext cx="533372" cy="533480"/>
            <a:chOff x="457200" y="1378813"/>
            <a:chExt cx="695400" cy="695450"/>
          </a:xfrm>
        </p:grpSpPr>
        <p:sp>
          <p:nvSpPr>
            <p:cNvPr id="3167" name="Google Shape;3167;p165"/>
            <p:cNvSpPr/>
            <p:nvPr/>
          </p:nvSpPr>
          <p:spPr>
            <a:xfrm>
              <a:off x="457200" y="1378813"/>
              <a:ext cx="695400" cy="621300"/>
            </a:xfrm>
            <a:prstGeom prst="roundRect">
              <a:avLst>
                <a:gd fmla="val 16667" name="adj"/>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168" name="Google Shape;3168;p165"/>
            <p:cNvSpPr/>
            <p:nvPr/>
          </p:nvSpPr>
          <p:spPr>
            <a:xfrm rot="10800000">
              <a:off x="634726" y="1885638"/>
              <a:ext cx="340325" cy="188625"/>
            </a:xfrm>
            <a:prstGeom prst="flowChartExtract">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